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1" r:id="rId2"/>
    <p:sldId id="280" r:id="rId3"/>
    <p:sldId id="275" r:id="rId4"/>
    <p:sldId id="256" r:id="rId5"/>
    <p:sldId id="276" r:id="rId6"/>
    <p:sldId id="272" r:id="rId7"/>
    <p:sldId id="263" r:id="rId8"/>
    <p:sldId id="264" r:id="rId9"/>
    <p:sldId id="277" r:id="rId10"/>
    <p:sldId id="258" r:id="rId11"/>
    <p:sldId id="259" r:id="rId12"/>
    <p:sldId id="266" r:id="rId13"/>
    <p:sldId id="265" r:id="rId14"/>
    <p:sldId id="262" r:id="rId15"/>
    <p:sldId id="278" r:id="rId16"/>
    <p:sldId id="273" r:id="rId17"/>
    <p:sldId id="279" r:id="rId18"/>
    <p:sldId id="260" r:id="rId19"/>
    <p:sldId id="274" r:id="rId20"/>
    <p:sldId id="282" r:id="rId21"/>
    <p:sldId id="283" r:id="rId22"/>
    <p:sldId id="284" r:id="rId23"/>
    <p:sldId id="268" r:id="rId24"/>
    <p:sldId id="281" r:id="rId25"/>
    <p:sldId id="267" r:id="rId26"/>
    <p:sldId id="269" r:id="rId27"/>
    <p:sldId id="261" r:id="rId28"/>
    <p:sldId id="27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uze, Thomas (NIH/NIAID) [E]" initials="HT([" lastIdx="1" clrIdx="0">
    <p:extLst>
      <p:ext uri="{19B8F6BF-5375-455C-9EA6-DF929625EA0E}">
        <p15:presenceInfo xmlns:p15="http://schemas.microsoft.com/office/powerpoint/2012/main" userId="S::houzeta@nih.gov::aeef193e-d47c-40ef-a118-77c86f579c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1" autoAdjust="0"/>
    <p:restoredTop sz="73325" autoAdjust="0"/>
  </p:normalViewPr>
  <p:slideViewPr>
    <p:cSldViewPr snapToGrid="0">
      <p:cViewPr varScale="1">
        <p:scale>
          <a:sx n="83" d="100"/>
          <a:sy n="83" d="100"/>
        </p:scale>
        <p:origin x="1668"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5AE6F8-B381-4F0D-B29B-46096F10095D}" type="datetimeFigureOut">
              <a:rPr lang="en-US" smtClean="0"/>
              <a:t>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E5D13-9B9F-4A88-8161-AC2CC376F537}" type="slidenum">
              <a:rPr lang="en-US" smtClean="0"/>
              <a:t>‹#›</a:t>
            </a:fld>
            <a:endParaRPr lang="en-US"/>
          </a:p>
        </p:txBody>
      </p:sp>
    </p:spTree>
    <p:extLst>
      <p:ext uri="{BB962C8B-B14F-4D97-AF65-F5344CB8AC3E}">
        <p14:creationId xmlns:p14="http://schemas.microsoft.com/office/powerpoint/2010/main" val="2639605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Word2Vec: Natural Language Processing</a:t>
            </a:r>
          </a:p>
          <a:p>
            <a:endParaRPr lang="en-US" b="1" dirty="0"/>
          </a:p>
          <a:p>
            <a:r>
              <a:rPr lang="en-US" b="1" dirty="0"/>
              <a:t>Introduction</a:t>
            </a:r>
          </a:p>
          <a:p>
            <a:endParaRPr lang="en-US" b="1" dirty="0"/>
          </a:p>
          <a:p>
            <a:r>
              <a:rPr lang="en-US" dirty="0"/>
              <a:t>My presentation today is far from perfect, but it is what I could manage to put together under the circumstances and I hope you enjoy it. I am thrilled to have an opportunity to use my data science knowledge still and to share it with my colleagues at DAIDS.</a:t>
            </a:r>
          </a:p>
          <a:p>
            <a:endParaRPr lang="en-US" dirty="0"/>
          </a:p>
          <a:p>
            <a:r>
              <a:rPr lang="en-US" dirty="0"/>
              <a:t>Please accept this PowerPoint as a very high-level guide to Natural Language Programming (NLP) as best I can describe it at the moment.</a:t>
            </a:r>
          </a:p>
          <a:p>
            <a:endParaRPr lang="en-US" dirty="0"/>
          </a:p>
          <a:p>
            <a:r>
              <a:rPr lang="en-US" dirty="0"/>
              <a:t>This technology is fundamental for any application that analyzes written documents and understanding it even at a high level is decisive, so please try to enjoy it.</a:t>
            </a:r>
          </a:p>
          <a:p>
            <a:endParaRPr lang="en-US" dirty="0"/>
          </a:p>
          <a:p>
            <a:r>
              <a:rPr lang="en-US" dirty="0"/>
              <a:t>And remember that I hope that this short presentation sets off a passion for you to learn more about data science and NLP in particular.</a:t>
            </a:r>
          </a:p>
          <a:p>
            <a:endParaRPr lang="en-US" dirty="0"/>
          </a:p>
          <a:p>
            <a:r>
              <a:rPr lang="en-US" dirty="0"/>
              <a:t>Thank  you</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1</a:t>
            </a:fld>
            <a:endParaRPr lang="en-US"/>
          </a:p>
        </p:txBody>
      </p:sp>
    </p:spTree>
    <p:extLst>
      <p:ext uri="{BB962C8B-B14F-4D97-AF65-F5344CB8AC3E}">
        <p14:creationId xmlns:p14="http://schemas.microsoft.com/office/powerpoint/2010/main" val="4369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Word2Vec</a:t>
            </a:r>
            <a:r>
              <a:rPr lang="en-US" sz="1800" dirty="0">
                <a:effectLst/>
                <a:latin typeface="Calibri" panose="020F0502020204030204" pitchFamily="34" charset="0"/>
                <a:ea typeface="Calibri" panose="020F0502020204030204" pitchFamily="34" charset="0"/>
                <a:cs typeface="Times New Roman" panose="02020603050405020304" pitchFamily="18" charset="0"/>
              </a:rPr>
              <a:t> uses a concept called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N-gram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analysis” where the “N” stands for the “size of the window” used in the analysis, which is the number of neighbor words, that is, to the front and behind the input word “W</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-sub-o</a:t>
            </a:r>
            <a:r>
              <a:rPr lang="en-US" sz="1800" dirty="0">
                <a:effectLst/>
                <a:latin typeface="Calibri" panose="020F0502020204030204" pitchFamily="34" charset="0"/>
                <a:ea typeface="Calibri" panose="020F0502020204030204" pitchFamily="34" charset="0"/>
                <a:cs typeface="Times New Roman" panose="02020603050405020304" pitchFamily="18" charset="0"/>
              </a:rPr>
              <a:t>” on the left side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Figure-5</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we are interested in analyzing for its meaning.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Figure-5</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word “W</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-sub-o</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be analyzed is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input</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neural network</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tries to guess the likely identity of the “neighbor words” 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W’s minus two through W two</a:t>
            </a:r>
            <a:r>
              <a:rPr lang="en-US" sz="1800" dirty="0">
                <a:effectLst/>
                <a:latin typeface="Calibri" panose="020F0502020204030204" pitchFamily="34" charset="0"/>
                <a:ea typeface="Calibri" panose="020F0502020204030204" pitchFamily="34" charset="0"/>
                <a:cs typeface="Times New Roman" panose="02020603050405020304" pitchFamily="18" charset="0"/>
              </a:rPr>
              <a:t>” on the right-hand side of the diagram.</a:t>
            </a:r>
          </a:p>
          <a:p>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10</a:t>
            </a:fld>
            <a:endParaRPr lang="en-US"/>
          </a:p>
        </p:txBody>
      </p:sp>
    </p:spTree>
    <p:extLst>
      <p:ext uri="{BB962C8B-B14F-4D97-AF65-F5344CB8AC3E}">
        <p14:creationId xmlns:p14="http://schemas.microsoft.com/office/powerpoint/2010/main" val="769862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example, we will consider three of the four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case</a:t>
            </a:r>
            <a:r>
              <a:rPr lang="en-US" sz="1800" dirty="0">
                <a:effectLst/>
                <a:latin typeface="Calibri" panose="020F0502020204030204" pitchFamily="34" charset="0"/>
                <a:ea typeface="Calibri" panose="020F0502020204030204" pitchFamily="34" charset="0"/>
                <a:cs typeface="Times New Roman" panose="02020603050405020304" pitchFamily="18" charset="0"/>
              </a:rPr>
              <a:t>s, the four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phrases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Figure-6</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first example, in the blue-colored box is the word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will be the input word to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Neural Network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Therefore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Neural Network</a:t>
            </a:r>
            <a:r>
              <a:rPr lang="en-US" sz="1800" dirty="0">
                <a:effectLst/>
                <a:latin typeface="Calibri" panose="020F0502020204030204" pitchFamily="34" charset="0"/>
                <a:ea typeface="Calibri" panose="020F0502020204030204" pitchFamily="34" charset="0"/>
                <a:cs typeface="Times New Roman" panose="02020603050405020304" pitchFamily="18" charset="0"/>
              </a:rPr>
              <a:t>” needs to predict the “W-words” or “neighbor words” to the word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in this case are most likely the words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quick</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brown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next row, if we look at the word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quick</a:t>
            </a:r>
            <a:r>
              <a:rPr lang="en-US" sz="1800" dirty="0">
                <a:effectLst/>
                <a:latin typeface="Calibri" panose="020F0502020204030204" pitchFamily="34" charset="0"/>
                <a:ea typeface="Calibri" panose="020F0502020204030204" pitchFamily="34" charset="0"/>
                <a:cs typeface="Times New Roman" panose="02020603050405020304" pitchFamily="18" charset="0"/>
              </a:rPr>
              <a:t>” here,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Neural Network</a:t>
            </a:r>
            <a:r>
              <a:rPr lang="en-US" sz="1800" dirty="0">
                <a:effectLst/>
                <a:latin typeface="Calibri" panose="020F0502020204030204" pitchFamily="34" charset="0"/>
                <a:ea typeface="Calibri" panose="020F0502020204030204" pitchFamily="34" charset="0"/>
                <a:cs typeface="Times New Roman" panose="02020603050405020304" pitchFamily="18" charset="0"/>
              </a:rPr>
              <a:t>” needs to predict that the neighbor words are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brown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fox</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in the last row (row four), if we look at the word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fox,</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Neural Network</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use a window size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 equals two words</a:t>
            </a:r>
            <a:r>
              <a:rPr lang="en-US" sz="1800" dirty="0">
                <a:effectLst/>
                <a:latin typeface="Calibri" panose="020F0502020204030204" pitchFamily="34" charset="0"/>
                <a:ea typeface="Calibri" panose="020F0502020204030204" pitchFamily="34" charset="0"/>
                <a:cs typeface="Times New Roman" panose="02020603050405020304" pitchFamily="18" charset="0"/>
              </a:rPr>
              <a:t>” surrounding the input word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“fox”</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then predict the neighbor words are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quick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brown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jumps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over</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what happened in the first example is it tried to consider two words before and after the input word and since it did not have any words before the word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Neural Network</a:t>
            </a:r>
            <a:r>
              <a:rPr lang="en-US" sz="1800" dirty="0">
                <a:effectLst/>
                <a:latin typeface="Calibri" panose="020F0502020204030204" pitchFamily="34" charset="0"/>
                <a:ea typeface="Calibri" panose="020F0502020204030204" pitchFamily="34" charset="0"/>
                <a:cs typeface="Times New Roman" panose="02020603050405020304" pitchFamily="18" charset="0"/>
              </a:rPr>
              <a:t>” had to use the two words after the word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this case to make its prediction of the neighbor words.</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in the fourth case,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Neural Network</a:t>
            </a:r>
            <a:r>
              <a:rPr lang="en-US" sz="1800" dirty="0">
                <a:effectLst/>
                <a:latin typeface="Calibri" panose="020F0502020204030204" pitchFamily="34" charset="0"/>
                <a:ea typeface="Calibri" panose="020F0502020204030204" pitchFamily="34" charset="0"/>
                <a:cs typeface="Times New Roman" panose="02020603050405020304" pitchFamily="18" charset="0"/>
              </a:rPr>
              <a:t>” has two words before and after the input word, so it is considered a window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two words</a:t>
            </a:r>
            <a:r>
              <a:rPr lang="en-US" sz="1800" dirty="0">
                <a:effectLst/>
                <a:latin typeface="Calibri" panose="020F0502020204030204" pitchFamily="34" charset="0"/>
                <a:ea typeface="Calibri" panose="020F0502020204030204" pitchFamily="34" charset="0"/>
                <a:cs typeface="Times New Roman" panose="02020603050405020304" pitchFamily="18" charset="0"/>
              </a:rPr>
              <a:t> before and after in its prediction in example sentences. This is how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Machine Learning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models are trained as they go through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training data sets</a:t>
            </a:r>
            <a:r>
              <a:rPr lang="en-US" sz="1800" dirty="0">
                <a:effectLst/>
                <a:latin typeface="Calibri" panose="020F0502020204030204" pitchFamily="34" charset="0"/>
                <a:ea typeface="Calibri" panose="020F0502020204030204" pitchFamily="34" charset="0"/>
                <a:cs typeface="Times New Roman" panose="02020603050405020304" pitchFamily="18" charset="0"/>
              </a:rPr>
              <a:t> creating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scoring matrixes</a:t>
            </a:r>
            <a:r>
              <a:rPr lang="en-US" sz="1800" dirty="0">
                <a:effectLst/>
                <a:latin typeface="Calibri" panose="020F0502020204030204" pitchFamily="34" charset="0"/>
                <a:ea typeface="Calibri" panose="020F0502020204030204" pitchFamily="34" charset="0"/>
                <a:cs typeface="Times New Roman" panose="02020603050405020304" pitchFamily="18" charset="0"/>
              </a:rPr>
              <a:t>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predictive scores</a:t>
            </a:r>
            <a:r>
              <a:rPr lang="en-US" sz="1800" dirty="0">
                <a:effectLst/>
                <a:latin typeface="Calibri" panose="020F0502020204030204" pitchFamily="34" charset="0"/>
                <a:ea typeface="Calibri" panose="020F0502020204030204" pitchFamily="34" charset="0"/>
                <a:cs typeface="Times New Roman" panose="02020603050405020304" pitchFamily="18" charset="0"/>
              </a:rPr>
              <a:t> based on the sort of experience that it has had outlined above when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training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predictive skip-gram model</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will be used to analyze the meaning of words in non-training documents.</a:t>
            </a:r>
          </a:p>
        </p:txBody>
      </p:sp>
      <p:sp>
        <p:nvSpPr>
          <p:cNvPr id="4" name="Slide Number Placeholder 3"/>
          <p:cNvSpPr>
            <a:spLocks noGrp="1"/>
          </p:cNvSpPr>
          <p:nvPr>
            <p:ph type="sldNum" sz="quarter" idx="5"/>
          </p:nvPr>
        </p:nvSpPr>
        <p:spPr/>
        <p:txBody>
          <a:bodyPr/>
          <a:lstStyle/>
          <a:p>
            <a:fld id="{764E5D13-9B9F-4A88-8161-AC2CC376F537}" type="slidenum">
              <a:rPr lang="en-US" smtClean="0"/>
              <a:t>11</a:t>
            </a:fld>
            <a:endParaRPr lang="en-US"/>
          </a:p>
        </p:txBody>
      </p:sp>
    </p:spTree>
    <p:extLst>
      <p:ext uri="{BB962C8B-B14F-4D97-AF65-F5344CB8AC3E}">
        <p14:creationId xmlns:p14="http://schemas.microsoft.com/office/powerpoint/2010/main" val="204932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what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Neural Network</a:t>
            </a:r>
            <a:r>
              <a:rPr lang="en-US" sz="1800" dirty="0">
                <a:effectLst/>
                <a:latin typeface="Calibri" panose="020F0502020204030204" pitchFamily="34" charset="0"/>
                <a:ea typeface="Calibri" panose="020F0502020204030204" pitchFamily="34" charset="0"/>
                <a:cs typeface="Times New Roman" panose="02020603050405020304" pitchFamily="18" charset="0"/>
              </a:rPr>
              <a:t>.” looks like used to train a model notice that there are: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the extreme left 10,000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Input Vectors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Input Word</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is represented by 10,000 positions along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Input Vector.</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is, the position of the row within the column with the number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1</a:t>
            </a:r>
            <a:r>
              <a:rPr lang="en-US" sz="1800" dirty="0">
                <a:effectLst/>
                <a:latin typeface="Calibri" panose="020F0502020204030204" pitchFamily="34" charset="0"/>
                <a:ea typeface="Calibri" panose="020F0502020204030204" pitchFamily="34" charset="0"/>
                <a:cs typeface="Times New Roman" panose="02020603050405020304" pitchFamily="18" charset="0"/>
              </a:rPr>
              <a:t>” represents a single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Input Word</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the vocabulary.</a:t>
            </a: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single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Input Vector</a:t>
            </a:r>
            <a:r>
              <a:rPr lang="en-US" sz="1800" dirty="0">
                <a:effectLst/>
                <a:latin typeface="Calibri" panose="020F0502020204030204" pitchFamily="34" charset="0"/>
                <a:ea typeface="Calibri" panose="020F0502020204030204" pitchFamily="34" charset="0"/>
                <a:cs typeface="Times New Roman" panose="02020603050405020304" pitchFamily="18" charset="0"/>
              </a:rPr>
              <a:t>” word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Column</a:t>
            </a:r>
            <a:r>
              <a:rPr lang="en-US" sz="1800" dirty="0">
                <a:effectLst/>
                <a:latin typeface="Calibri" panose="020F0502020204030204" pitchFamily="34" charset="0"/>
                <a:ea typeface="Calibri" panose="020F0502020204030204" pitchFamily="34" charset="0"/>
                <a:cs typeface="Times New Roman" panose="02020603050405020304" pitchFamily="18" charset="0"/>
              </a:rPr>
              <a:t>”, one finds the number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1</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location of that row represents that word’s location in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Input Vector</a:t>
            </a:r>
            <a:r>
              <a:rPr lang="en-US" sz="1800" dirty="0">
                <a:effectLst/>
                <a:latin typeface="Calibri" panose="020F0502020204030204" pitchFamily="34" charset="0"/>
                <a:ea typeface="Calibri" panose="020F0502020204030204" pitchFamily="34" charset="0"/>
                <a:cs typeface="Times New Roman" panose="02020603050405020304" pitchFamily="18" charset="0"/>
              </a:rPr>
              <a:t>” space, </a:t>
            </a: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its right lies a column of 300 Neurons in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Hidden Layer</a:t>
            </a:r>
            <a:r>
              <a:rPr lang="en-US" sz="1800" dirty="0">
                <a:effectLst/>
                <a:latin typeface="Calibri" panose="020F0502020204030204" pitchFamily="34" charset="0"/>
                <a:ea typeface="Calibri" panose="020F0502020204030204" pitchFamily="34" charset="0"/>
                <a:cs typeface="Times New Roman" panose="02020603050405020304" pitchFamily="18" charset="0"/>
              </a:rPr>
              <a:t>” of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Neural Network</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to the right of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Hidden Layer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the 10,000 Neurons of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Output Layer</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holds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predicted probability that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Word</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Input Layer</a:t>
            </a:r>
            <a:r>
              <a:rPr lang="en-US" sz="1800" dirty="0">
                <a:effectLst/>
                <a:latin typeface="Calibri" panose="020F0502020204030204" pitchFamily="34" charset="0"/>
                <a:ea typeface="Calibri" panose="020F0502020204030204" pitchFamily="34" charset="0"/>
                <a:cs typeface="Times New Roman" panose="02020603050405020304" pitchFamily="18" charset="0"/>
              </a:rPr>
              <a:t>” has a position near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Target Word</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the middle of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Window</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the sentence being analyzed by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N-Gram Model.</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12</a:t>
            </a:fld>
            <a:endParaRPr lang="en-US"/>
          </a:p>
        </p:txBody>
      </p:sp>
    </p:spTree>
    <p:extLst>
      <p:ext uri="{BB962C8B-B14F-4D97-AF65-F5344CB8AC3E}">
        <p14:creationId xmlns:p14="http://schemas.microsoft.com/office/powerpoint/2010/main" val="258420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 “Hidden Layer” is mapped to a “Lookup Table” which has 300 “features” for each “word vector” based on the neurons of the “Hidden Layer.”</a:t>
            </a:r>
          </a:p>
        </p:txBody>
      </p:sp>
      <p:sp>
        <p:nvSpPr>
          <p:cNvPr id="4" name="Slide Number Placeholder 3"/>
          <p:cNvSpPr>
            <a:spLocks noGrp="1"/>
          </p:cNvSpPr>
          <p:nvPr>
            <p:ph type="sldNum" sz="quarter" idx="5"/>
          </p:nvPr>
        </p:nvSpPr>
        <p:spPr/>
        <p:txBody>
          <a:bodyPr/>
          <a:lstStyle/>
          <a:p>
            <a:fld id="{764E5D13-9B9F-4A88-8161-AC2CC376F537}" type="slidenum">
              <a:rPr lang="en-US" smtClean="0"/>
              <a:t>13</a:t>
            </a:fld>
            <a:endParaRPr lang="en-US"/>
          </a:p>
        </p:txBody>
      </p:sp>
    </p:spTree>
    <p:extLst>
      <p:ext uri="{BB962C8B-B14F-4D97-AF65-F5344CB8AC3E}">
        <p14:creationId xmlns:p14="http://schemas.microsoft.com/office/powerpoint/2010/main" val="3356111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 the “</a:t>
            </a:r>
            <a:r>
              <a:rPr lang="en-US" b="1" dirty="0"/>
              <a:t>Input</a:t>
            </a:r>
            <a:r>
              <a:rPr lang="en-US" dirty="0"/>
              <a:t>” value for the word “ant” is exposed to “</a:t>
            </a:r>
            <a:r>
              <a:rPr lang="en-US" b="1" dirty="0"/>
              <a:t>weights</a:t>
            </a:r>
            <a:r>
              <a:rPr lang="en-US" dirty="0"/>
              <a:t>” for the word “car” which results in 300 times 300 or </a:t>
            </a:r>
            <a:r>
              <a:rPr lang="en-US" b="1" dirty="0"/>
              <a:t>90,000</a:t>
            </a:r>
            <a:r>
              <a:rPr lang="en-US" dirty="0"/>
              <a:t> </a:t>
            </a:r>
            <a:r>
              <a:rPr lang="en-US" b="1" dirty="0"/>
              <a:t>probabilities</a:t>
            </a:r>
            <a:r>
              <a:rPr lang="en-US" dirty="0"/>
              <a:t> which are summed up using the </a:t>
            </a:r>
            <a:r>
              <a:rPr lang="en-US" b="1" dirty="0"/>
              <a:t>SoftMax function </a:t>
            </a:r>
            <a:r>
              <a:rPr lang="en-US" dirty="0"/>
              <a:t>to give the probability that the word “</a:t>
            </a:r>
            <a:r>
              <a:rPr lang="en-US" b="1" dirty="0"/>
              <a:t>car</a:t>
            </a:r>
            <a:r>
              <a:rPr lang="en-US" dirty="0"/>
              <a:t>” is located near the word “</a:t>
            </a:r>
            <a:r>
              <a:rPr lang="en-US" b="1" dirty="0"/>
              <a:t>ant</a:t>
            </a:r>
            <a:r>
              <a:rPr lang="en-US" dirty="0"/>
              <a:t>”.</a:t>
            </a:r>
          </a:p>
          <a:p>
            <a:endParaRPr lang="en-US" dirty="0"/>
          </a:p>
          <a:p>
            <a:r>
              <a:rPr lang="en-US" b="1" dirty="0"/>
              <a:t>Example</a:t>
            </a:r>
          </a:p>
          <a:p>
            <a:endParaRPr lang="en-US" dirty="0"/>
          </a:p>
          <a:p>
            <a:r>
              <a:rPr lang="en-US" dirty="0"/>
              <a:t>So, we can think of probability as “</a:t>
            </a:r>
            <a:r>
              <a:rPr lang="en-US" b="1" dirty="0"/>
              <a:t>closeness of location</a:t>
            </a:r>
            <a:r>
              <a:rPr lang="en-US" dirty="0"/>
              <a:t>” of two words as being their </a:t>
            </a:r>
            <a:r>
              <a:rPr lang="en-US" b="1" dirty="0"/>
              <a:t>measure of relatedness</a:t>
            </a:r>
            <a:r>
              <a:rPr lang="en-US" dirty="0"/>
              <a:t>,</a:t>
            </a:r>
          </a:p>
          <a:p>
            <a:r>
              <a:rPr lang="en-US" dirty="0"/>
              <a:t> </a:t>
            </a:r>
          </a:p>
          <a:p>
            <a:pPr marL="171450" indent="-171450">
              <a:buFont typeface="Arial" panose="020B0604020202020204" pitchFamily="34" charset="0"/>
              <a:buChar char="•"/>
            </a:pPr>
            <a:r>
              <a:rPr lang="en-US" dirty="0"/>
              <a:t>Let's say the software randomly picks the word “</a:t>
            </a:r>
            <a:r>
              <a:rPr lang="en-US" b="1" dirty="0"/>
              <a:t>car</a:t>
            </a:r>
            <a:r>
              <a:rPr lang="en-US" dirty="0"/>
              <a:t>” and it has a probability of </a:t>
            </a:r>
            <a:r>
              <a:rPr lang="en-US" b="1" dirty="0"/>
              <a:t>0.3</a:t>
            </a:r>
            <a:r>
              <a:rPr lang="en-US" dirty="0"/>
              <a:t> in relation to the location of the word “</a:t>
            </a:r>
            <a:r>
              <a:rPr lang="en-US" b="1" dirty="0"/>
              <a:t>ant</a:t>
            </a:r>
            <a:r>
              <a:rPr lang="en-US" dirty="0"/>
              <a:t>”</a:t>
            </a:r>
          </a:p>
          <a:p>
            <a:endParaRPr lang="en-US" dirty="0"/>
          </a:p>
          <a:p>
            <a:pPr marL="171450" indent="-171450">
              <a:buFont typeface="Arial" panose="020B0604020202020204" pitchFamily="34" charset="0"/>
              <a:buChar char="•"/>
            </a:pPr>
            <a:r>
              <a:rPr lang="en-US" dirty="0"/>
              <a:t>Then the software picks the word “</a:t>
            </a:r>
            <a:r>
              <a:rPr lang="en-US" b="1" dirty="0"/>
              <a:t>hill</a:t>
            </a:r>
            <a:r>
              <a:rPr lang="en-US" dirty="0"/>
              <a:t>” whose probability is </a:t>
            </a:r>
            <a:r>
              <a:rPr lang="en-US" b="1" dirty="0"/>
              <a:t>0.6</a:t>
            </a:r>
            <a:r>
              <a:rPr lang="en-US" dirty="0"/>
              <a:t>,</a:t>
            </a:r>
          </a:p>
          <a:p>
            <a:endParaRPr lang="en-US" dirty="0"/>
          </a:p>
          <a:p>
            <a:pPr marL="171450" indent="-171450">
              <a:buFont typeface="Arial" panose="020B0604020202020204" pitchFamily="34" charset="0"/>
              <a:buChar char="•"/>
            </a:pPr>
            <a:r>
              <a:rPr lang="en-US" dirty="0"/>
              <a:t>Then we can say that the word “</a:t>
            </a:r>
            <a:r>
              <a:rPr lang="en-US" b="1" dirty="0"/>
              <a:t>hill</a:t>
            </a:r>
            <a:r>
              <a:rPr lang="en-US" dirty="0"/>
              <a:t>” is more likely to be located near the word “</a:t>
            </a:r>
            <a:r>
              <a:rPr lang="en-US" b="1" dirty="0"/>
              <a:t>ant</a:t>
            </a:r>
            <a:r>
              <a:rPr lang="en-US" dirty="0"/>
              <a:t>” than the word “</a:t>
            </a:r>
            <a:r>
              <a:rPr lang="en-US" b="1" dirty="0"/>
              <a:t>car</a:t>
            </a:r>
            <a:r>
              <a:rPr lang="en-US" dirty="0"/>
              <a:t>” in a sentence’’</a:t>
            </a:r>
          </a:p>
          <a:p>
            <a:endParaRPr lang="en-US" dirty="0"/>
          </a:p>
          <a:p>
            <a:pPr marL="171450" indent="-171450">
              <a:buFont typeface="Arial" panose="020B0604020202020204" pitchFamily="34" charset="0"/>
              <a:buChar char="•"/>
            </a:pPr>
            <a:r>
              <a:rPr lang="en-US" dirty="0"/>
              <a:t>We can thereby now say that the word “</a:t>
            </a:r>
            <a:r>
              <a:rPr lang="en-US" b="1" dirty="0"/>
              <a:t>hill</a:t>
            </a:r>
            <a:r>
              <a:rPr lang="en-US" dirty="0"/>
              <a:t>” is more closely related to the word “</a:t>
            </a:r>
            <a:r>
              <a:rPr lang="en-US" b="1" dirty="0"/>
              <a:t>ant</a:t>
            </a:r>
            <a:r>
              <a:rPr lang="en-US" dirty="0"/>
              <a:t>” than the word “</a:t>
            </a:r>
            <a:r>
              <a:rPr lang="en-US" b="1" dirty="0"/>
              <a:t>car</a:t>
            </a:r>
            <a:r>
              <a:rPr lang="en-US" dirty="0"/>
              <a:t>” and so forth...</a:t>
            </a:r>
          </a:p>
        </p:txBody>
      </p:sp>
      <p:sp>
        <p:nvSpPr>
          <p:cNvPr id="4" name="Slide Number Placeholder 3"/>
          <p:cNvSpPr>
            <a:spLocks noGrp="1"/>
          </p:cNvSpPr>
          <p:nvPr>
            <p:ph type="sldNum" sz="quarter" idx="5"/>
          </p:nvPr>
        </p:nvSpPr>
        <p:spPr/>
        <p:txBody>
          <a:bodyPr/>
          <a:lstStyle/>
          <a:p>
            <a:fld id="{764E5D13-9B9F-4A88-8161-AC2CC376F537}" type="slidenum">
              <a:rPr lang="en-US" smtClean="0"/>
              <a:t>14</a:t>
            </a:fld>
            <a:endParaRPr lang="en-US"/>
          </a:p>
        </p:txBody>
      </p:sp>
    </p:spTree>
    <p:extLst>
      <p:ext uri="{BB962C8B-B14F-4D97-AF65-F5344CB8AC3E}">
        <p14:creationId xmlns:p14="http://schemas.microsoft.com/office/powerpoint/2010/main" val="80819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Entropy Rules</a:t>
            </a:r>
          </a:p>
          <a:p>
            <a:endParaRPr lang="en-US" sz="1200" b="1" dirty="0"/>
          </a:p>
          <a:p>
            <a:pPr marL="171450" indent="-171450">
              <a:buFont typeface="Arial" panose="020B0604020202020204" pitchFamily="34" charset="0"/>
              <a:buChar char="•"/>
            </a:pPr>
            <a:r>
              <a:rPr lang="en-US" sz="1200" b="0" dirty="0"/>
              <a:t>In </a:t>
            </a:r>
            <a:r>
              <a:rPr lang="en-US" sz="1200" b="1" dirty="0"/>
              <a:t>Informatics,</a:t>
            </a:r>
            <a:r>
              <a:rPr lang="en-US" sz="1200" b="0" dirty="0"/>
              <a:t> randomness is associated with noise and order is associated with “</a:t>
            </a:r>
            <a:r>
              <a:rPr lang="en-US" sz="1200" b="1" dirty="0"/>
              <a:t>Informational Content” </a:t>
            </a:r>
            <a:r>
              <a:rPr lang="en-US" sz="1200" b="0" dirty="0"/>
              <a:t>and meaning. </a:t>
            </a:r>
          </a:p>
          <a:p>
            <a:endParaRPr lang="en-US" sz="1200" b="0" i="0" dirty="0">
              <a:solidFill>
                <a:srgbClr val="2A2A2A"/>
              </a:solidFill>
              <a:effectLst/>
              <a:latin typeface="Merriweather" panose="00000500000000000000" pitchFamily="2" charset="0"/>
            </a:endParaRPr>
          </a:p>
          <a:p>
            <a:pPr marL="171450" indent="-171450">
              <a:buFont typeface="Arial" panose="020B0604020202020204" pitchFamily="34" charset="0"/>
              <a:buChar char="•"/>
            </a:pPr>
            <a:r>
              <a:rPr lang="en-US" b="1" i="0" dirty="0">
                <a:solidFill>
                  <a:srgbClr val="2A2A2A"/>
                </a:solidFill>
                <a:effectLst/>
                <a:latin typeface="Merriweather" panose="00000500000000000000" pitchFamily="2" charset="0"/>
              </a:rPr>
              <a:t>Entropy</a:t>
            </a:r>
            <a:r>
              <a:rPr lang="en-US" b="0" i="0" dirty="0">
                <a:solidFill>
                  <a:srgbClr val="2A2A2A"/>
                </a:solidFill>
                <a:effectLst/>
                <a:latin typeface="Merriweather" panose="00000500000000000000" pitchFamily="2" charset="0"/>
              </a:rPr>
              <a:t> is a measure of information content and complexity in complex systems</a:t>
            </a:r>
          </a:p>
          <a:p>
            <a:pPr marL="171450" indent="-171450">
              <a:buFont typeface="Arial" panose="020B0604020202020204" pitchFamily="34" charset="0"/>
              <a:buChar char="•"/>
            </a:pPr>
            <a:endParaRPr lang="en-US" b="0" i="0" dirty="0">
              <a:solidFill>
                <a:srgbClr val="2A2A2A"/>
              </a:solidFill>
              <a:effectLst/>
              <a:latin typeface="Merriweather"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example,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Biological Analogy</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drawn to demonstrate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Entropy </a:t>
            </a:r>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analogy being drawn to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Intronic</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Exonic </a:t>
            </a:r>
            <a:r>
              <a:rPr lang="en-US" sz="1800" dirty="0">
                <a:effectLst/>
                <a:latin typeface="Calibri" panose="020F0502020204030204" pitchFamily="34" charset="0"/>
                <a:ea typeface="Calibri" panose="020F0502020204030204" pitchFamily="34" charset="0"/>
                <a:cs typeface="Times New Roman" panose="02020603050405020304" pitchFamily="18" charset="0"/>
              </a:rPr>
              <a:t>sequences of</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DNA.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Exonic </a:t>
            </a:r>
            <a:r>
              <a:rPr lang="en-US" sz="1800" dirty="0">
                <a:effectLst/>
                <a:latin typeface="Calibri" panose="020F0502020204030204" pitchFamily="34" charset="0"/>
                <a:ea typeface="Calibri" panose="020F0502020204030204" pitchFamily="34" charset="0"/>
                <a:cs typeface="Times New Roman" panose="02020603050405020304" pitchFamily="18" charset="0"/>
              </a:rPr>
              <a:t>region of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DNA</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exposed to selective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evolutionary pressure</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acts as an external force to control the effect of a drift toward randomness and maintains the order or sequence integrity of the DNA’s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Exonic</a:t>
            </a:r>
            <a:r>
              <a:rPr lang="en-US" sz="1800" dirty="0">
                <a:effectLst/>
                <a:latin typeface="Calibri" panose="020F0502020204030204" pitchFamily="34" charset="0"/>
                <a:ea typeface="Calibri" panose="020F0502020204030204" pitchFamily="34" charset="0"/>
                <a:cs typeface="Times New Roman" panose="02020603050405020304" pitchFamily="18" charset="0"/>
              </a:rPr>
              <a:t> regions.</a:t>
            </a:r>
          </a:p>
          <a:p>
            <a:pPr marL="171450" indent="-171450">
              <a:buFont typeface="Arial" panose="020B0604020202020204" pitchFamily="34" charset="0"/>
              <a:buChar char="•"/>
            </a:pPr>
            <a:endParaRPr lang="en-US" b="0" i="0" dirty="0">
              <a:solidFill>
                <a:srgbClr val="2A2A2A"/>
              </a:solidFill>
              <a:effectLst/>
              <a:latin typeface="Merriweather" panose="00000500000000000000" pitchFamily="2" charset="0"/>
            </a:endParaRPr>
          </a:p>
        </p:txBody>
      </p:sp>
      <p:sp>
        <p:nvSpPr>
          <p:cNvPr id="4" name="Slide Number Placeholder 3"/>
          <p:cNvSpPr>
            <a:spLocks noGrp="1"/>
          </p:cNvSpPr>
          <p:nvPr>
            <p:ph type="sldNum" sz="quarter" idx="5"/>
          </p:nvPr>
        </p:nvSpPr>
        <p:spPr/>
        <p:txBody>
          <a:bodyPr/>
          <a:lstStyle/>
          <a:p>
            <a:fld id="{764E5D13-9B9F-4A88-8161-AC2CC376F537}" type="slidenum">
              <a:rPr lang="en-US" smtClean="0"/>
              <a:t>15</a:t>
            </a:fld>
            <a:endParaRPr lang="en-US"/>
          </a:p>
        </p:txBody>
      </p:sp>
    </p:spTree>
    <p:extLst>
      <p:ext uri="{BB962C8B-B14F-4D97-AF65-F5344CB8AC3E}">
        <p14:creationId xmlns:p14="http://schemas.microsoft.com/office/powerpoint/2010/main" val="677737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Stop words </a:t>
            </a:r>
            <a:r>
              <a:rPr lang="en-US" dirty="0"/>
              <a:t>are words like </a:t>
            </a:r>
            <a:r>
              <a:rPr lang="en-US" b="1" dirty="0"/>
              <a:t>“in”</a:t>
            </a:r>
            <a:r>
              <a:rPr lang="en-US" dirty="0"/>
              <a:t>, </a:t>
            </a:r>
            <a:r>
              <a:rPr lang="en-US" b="1" dirty="0"/>
              <a:t>“at”</a:t>
            </a:r>
            <a:r>
              <a:rPr lang="en-US" dirty="0"/>
              <a:t>, </a:t>
            </a:r>
            <a:r>
              <a:rPr lang="en-US" b="1" dirty="0"/>
              <a:t>“the</a:t>
            </a:r>
            <a:r>
              <a:rPr lang="en-US" dirty="0"/>
              <a:t>”, </a:t>
            </a:r>
            <a:r>
              <a:rPr lang="en-US" b="1" dirty="0"/>
              <a:t>“of”, “about</a:t>
            </a:r>
            <a:r>
              <a:rPr lang="en-US" dirty="0"/>
              <a:t>”, and </a:t>
            </a:r>
            <a:r>
              <a:rPr lang="en-US" b="1" dirty="0"/>
              <a:t>“a”</a:t>
            </a:r>
            <a:r>
              <a:rPr lang="en-US" dirty="0"/>
              <a:t> which even though are grammatically necessary and are frequent in documents and don’t contribute to the </a:t>
            </a:r>
            <a:r>
              <a:rPr lang="en-US" b="1" dirty="0"/>
              <a:t>“Entropy” </a:t>
            </a:r>
            <a:r>
              <a:rPr lang="en-US" dirty="0"/>
              <a:t>of the document.</a:t>
            </a:r>
          </a:p>
          <a:p>
            <a:endParaRPr lang="en-US" dirty="0"/>
          </a:p>
          <a:p>
            <a:pPr marL="171450" indent="-171450">
              <a:buFont typeface="Arial" panose="020B0604020202020204" pitchFamily="34" charset="0"/>
              <a:buChar char="•"/>
            </a:pPr>
            <a:r>
              <a:rPr lang="en-US" b="1" dirty="0"/>
              <a:t>Rare words </a:t>
            </a:r>
            <a:r>
              <a:rPr lang="en-US" dirty="0"/>
              <a:t>especially in their </a:t>
            </a:r>
            <a:r>
              <a:rPr lang="en-US" b="1" dirty="0"/>
              <a:t>co-</a:t>
            </a:r>
            <a:r>
              <a:rPr lang="en-US" b="1" dirty="0" err="1"/>
              <a:t>occurance</a:t>
            </a:r>
            <a:r>
              <a:rPr lang="en-US" dirty="0"/>
              <a:t> on the other hand provide much more information such as in the example in bullet point three in this document.  </a:t>
            </a:r>
          </a:p>
        </p:txBody>
      </p:sp>
      <p:sp>
        <p:nvSpPr>
          <p:cNvPr id="4" name="Slide Number Placeholder 3"/>
          <p:cNvSpPr>
            <a:spLocks noGrp="1"/>
          </p:cNvSpPr>
          <p:nvPr>
            <p:ph type="sldNum" sz="quarter" idx="5"/>
          </p:nvPr>
        </p:nvSpPr>
        <p:spPr/>
        <p:txBody>
          <a:bodyPr/>
          <a:lstStyle/>
          <a:p>
            <a:fld id="{764E5D13-9B9F-4A88-8161-AC2CC376F537}" type="slidenum">
              <a:rPr lang="en-US" smtClean="0"/>
              <a:t>16</a:t>
            </a:fld>
            <a:endParaRPr lang="en-US"/>
          </a:p>
        </p:txBody>
      </p:sp>
    </p:spTree>
    <p:extLst>
      <p:ext uri="{BB962C8B-B14F-4D97-AF65-F5344CB8AC3E}">
        <p14:creationId xmlns:p14="http://schemas.microsoft.com/office/powerpoint/2010/main" val="719100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Negativity – can be useful…</a:t>
            </a:r>
          </a:p>
          <a:p>
            <a:endParaRPr lang="en-US" b="1" dirty="0"/>
          </a:p>
          <a:p>
            <a:pPr marL="171450" indent="-171450">
              <a:buFont typeface="Arial" panose="020B0604020202020204" pitchFamily="34" charset="0"/>
              <a:buChar char="•"/>
            </a:pPr>
            <a:r>
              <a:rPr lang="en-US" b="0" dirty="0"/>
              <a:t>In information theory order in the vicinity of randomness, that is, </a:t>
            </a:r>
            <a:r>
              <a:rPr lang="en-US" b="1" dirty="0"/>
              <a:t>“injecting certainty”</a:t>
            </a:r>
            <a:r>
              <a:rPr lang="en-US" b="0" dirty="0"/>
              <a:t> into a random system increases the accuracy of a prediction by lowering the </a:t>
            </a:r>
            <a:r>
              <a:rPr lang="en-US" b="1" dirty="0"/>
              <a:t>Entropy</a:t>
            </a:r>
            <a:r>
              <a:rPr lang="en-US" b="0" dirty="0"/>
              <a:t> of the system</a:t>
            </a:r>
          </a:p>
          <a:p>
            <a:endParaRPr lang="en-US" b="0" dirty="0"/>
          </a:p>
          <a:p>
            <a:pPr marL="171450" indent="-171450">
              <a:buFont typeface="Arial" panose="020B0604020202020204" pitchFamily="34" charset="0"/>
              <a:buChar char="•"/>
            </a:pPr>
            <a:r>
              <a:rPr lang="en-US" b="0" dirty="0"/>
              <a:t>Since </a:t>
            </a:r>
            <a:r>
              <a:rPr lang="en-US" b="1" dirty="0"/>
              <a:t>Entropy</a:t>
            </a:r>
            <a:r>
              <a:rPr lang="en-US" b="0" dirty="0"/>
              <a:t> </a:t>
            </a:r>
            <a:r>
              <a:rPr lang="en-US" b="0" i="0" dirty="0">
                <a:solidFill>
                  <a:srgbClr val="202122"/>
                </a:solidFill>
                <a:effectLst/>
                <a:latin typeface="Arial" panose="020B0604020202020204" pitchFamily="34" charset="0"/>
              </a:rPr>
              <a:t>is the average level of "surprise", or "uncertainty" inherent to the variable's possible outcomes.</a:t>
            </a:r>
          </a:p>
          <a:p>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0" i="0" dirty="0">
                <a:solidFill>
                  <a:srgbClr val="202122"/>
                </a:solidFill>
                <a:effectLst/>
                <a:latin typeface="Arial" panose="020B0604020202020204" pitchFamily="34" charset="0"/>
              </a:rPr>
              <a:t>This is evident in the next slide</a:t>
            </a:r>
            <a:endParaRPr lang="en-US" b="0" dirty="0"/>
          </a:p>
        </p:txBody>
      </p:sp>
      <p:sp>
        <p:nvSpPr>
          <p:cNvPr id="4" name="Slide Number Placeholder 3"/>
          <p:cNvSpPr>
            <a:spLocks noGrp="1"/>
          </p:cNvSpPr>
          <p:nvPr>
            <p:ph type="sldNum" sz="quarter" idx="5"/>
          </p:nvPr>
        </p:nvSpPr>
        <p:spPr/>
        <p:txBody>
          <a:bodyPr/>
          <a:lstStyle/>
          <a:p>
            <a:fld id="{764E5D13-9B9F-4A88-8161-AC2CC376F537}" type="slidenum">
              <a:rPr lang="en-US" smtClean="0"/>
              <a:t>17</a:t>
            </a:fld>
            <a:endParaRPr lang="en-US"/>
          </a:p>
        </p:txBody>
      </p:sp>
    </p:spTree>
    <p:extLst>
      <p:ext uri="{BB962C8B-B14F-4D97-AF65-F5344CB8AC3E}">
        <p14:creationId xmlns:p14="http://schemas.microsoft.com/office/powerpoint/2010/main" val="3290946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this example the software already knows that the word “</a:t>
            </a:r>
            <a:r>
              <a:rPr lang="en-US" b="1" dirty="0"/>
              <a:t>Brown</a:t>
            </a:r>
            <a:r>
              <a:rPr lang="en-US" dirty="0"/>
              <a:t>” frequently appears near the position in the “</a:t>
            </a:r>
            <a:r>
              <a:rPr lang="en-US" b="1" dirty="0"/>
              <a:t>Vector Space</a:t>
            </a:r>
            <a:r>
              <a:rPr lang="en-US" dirty="0"/>
              <a:t>” of the word “</a:t>
            </a:r>
            <a:r>
              <a:rPr lang="en-US" b="1" dirty="0"/>
              <a:t>Quick</a:t>
            </a:r>
            <a:r>
              <a:rPr lang="en-US" dirty="0"/>
              <a:t>”.</a:t>
            </a:r>
          </a:p>
          <a:p>
            <a:endParaRPr lang="en-US" dirty="0"/>
          </a:p>
          <a:p>
            <a:pPr marL="171450" indent="-171450">
              <a:buFont typeface="Arial" panose="020B0604020202020204" pitchFamily="34" charset="0"/>
              <a:buChar char="•"/>
            </a:pPr>
            <a:r>
              <a:rPr lang="en-US" dirty="0"/>
              <a:t>Next, after the removal of “</a:t>
            </a:r>
            <a:r>
              <a:rPr lang="en-US" b="1" dirty="0"/>
              <a:t>Stop Words</a:t>
            </a:r>
            <a:r>
              <a:rPr lang="en-US" dirty="0"/>
              <a:t>” the software creates “</a:t>
            </a:r>
            <a:r>
              <a:rPr lang="en-US" b="1" dirty="0"/>
              <a:t>Negative Samples</a:t>
            </a:r>
            <a:r>
              <a:rPr lang="en-US" dirty="0"/>
              <a:t>” which are words that appear infrequently near the position of the word “</a:t>
            </a:r>
            <a:r>
              <a:rPr lang="en-US" b="1" dirty="0"/>
              <a:t>Brown</a:t>
            </a:r>
            <a:r>
              <a:rPr lang="en-US" dirty="0"/>
              <a:t>” in the “</a:t>
            </a:r>
            <a:r>
              <a:rPr lang="en-US" b="1" dirty="0"/>
              <a:t>Vector Space</a:t>
            </a:r>
            <a:r>
              <a:rPr lang="en-US" dirty="0"/>
              <a:t>”</a:t>
            </a:r>
          </a:p>
          <a:p>
            <a:endParaRPr lang="en-US" dirty="0"/>
          </a:p>
          <a:p>
            <a:pPr marL="171450" indent="-171450">
              <a:buFont typeface="Arial" panose="020B0604020202020204" pitchFamily="34" charset="0"/>
              <a:buChar char="•"/>
            </a:pPr>
            <a:r>
              <a:rPr lang="en-US" dirty="0"/>
              <a:t>These Negative Samples are then used as the “</a:t>
            </a:r>
            <a:r>
              <a:rPr lang="en-US" b="1" dirty="0"/>
              <a:t>Random Words</a:t>
            </a:r>
            <a:r>
              <a:rPr lang="en-US" dirty="0"/>
              <a:t>” chosen to accompany the word “</a:t>
            </a:r>
            <a:r>
              <a:rPr lang="en-US" b="1" dirty="0"/>
              <a:t>Brown</a:t>
            </a:r>
            <a:r>
              <a:rPr lang="en-US" dirty="0"/>
              <a:t>” as occupants of the “</a:t>
            </a:r>
            <a:r>
              <a:rPr lang="en-US" b="1" dirty="0"/>
              <a:t>Output Layer</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occurs next is that series of “</a:t>
            </a:r>
            <a:r>
              <a:rPr lang="en-US" b="1" dirty="0"/>
              <a:t>Random Words</a:t>
            </a:r>
            <a:r>
              <a:rPr lang="en-US" dirty="0"/>
              <a:t>” where the number is determined by the size of the “</a:t>
            </a:r>
            <a:r>
              <a:rPr lang="en-US" b="1" dirty="0"/>
              <a:t>Window</a:t>
            </a:r>
            <a:r>
              <a:rPr lang="en-US" dirty="0"/>
              <a:t>” (</a:t>
            </a:r>
            <a:r>
              <a:rPr lang="en-US" b="1" dirty="0"/>
              <a:t>N-value</a:t>
            </a:r>
            <a:r>
              <a:rPr lang="en-US" dirty="0"/>
              <a:t>) chosen for the “</a:t>
            </a:r>
            <a:r>
              <a:rPr lang="en-US" b="1" dirty="0"/>
              <a:t>Outer Layer</a:t>
            </a:r>
            <a:r>
              <a:rPr lang="en-US" dirty="0"/>
              <a:t>” are plugged into the “</a:t>
            </a:r>
            <a:r>
              <a:rPr lang="en-US" b="1" dirty="0"/>
              <a:t>Output Layer</a:t>
            </a:r>
            <a:r>
              <a:rPr lang="en-US" dirty="0"/>
              <a:t>” followed by a series of “</a:t>
            </a:r>
            <a:r>
              <a:rPr lang="en-US" b="1" dirty="0"/>
              <a:t>Iterations”</a:t>
            </a:r>
            <a:r>
              <a:rPr lang="en-US" dirty="0"/>
              <a:t> called “</a:t>
            </a:r>
            <a:r>
              <a:rPr lang="en-US" b="1" dirty="0"/>
              <a:t>Epochs”</a:t>
            </a:r>
            <a:r>
              <a:rPr lang="en-US" dirty="0"/>
              <a:t> in the Python programming language are performed with new sets of “</a:t>
            </a:r>
            <a:r>
              <a:rPr lang="en-US" b="1" dirty="0"/>
              <a:t>Random Words</a:t>
            </a:r>
            <a:r>
              <a:rPr lang="en-US" dirty="0"/>
              <a:t>” and their “</a:t>
            </a:r>
            <a:r>
              <a:rPr lang="en-US" b="1" dirty="0"/>
              <a:t>Probabilities</a:t>
            </a:r>
            <a:r>
              <a:rPr lang="en-US" dirty="0"/>
              <a:t>” of being in the vicinity of the word “</a:t>
            </a:r>
            <a:r>
              <a:rPr lang="en-US" b="1" dirty="0"/>
              <a:t>Brown</a:t>
            </a:r>
            <a:r>
              <a:rPr lang="en-US" dirty="0"/>
              <a:t>” are calculated in the “</a:t>
            </a:r>
            <a:r>
              <a:rPr lang="en-US" b="1" dirty="0"/>
              <a:t>Output Layer</a:t>
            </a:r>
            <a:r>
              <a:rPr lang="en-US" dirty="0"/>
              <a:t>” and used to change the scoring matrix of the “Hidden Layer”.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the “</a:t>
            </a:r>
            <a:r>
              <a:rPr lang="en-US" b="1" dirty="0"/>
              <a:t>Machine Learning” </a:t>
            </a:r>
            <a:r>
              <a:rPr lang="en-US" dirty="0"/>
              <a:t>process where the system learns from observing the output in the “</a:t>
            </a:r>
            <a:r>
              <a:rPr lang="en-US" b="1" dirty="0"/>
              <a:t>Outer Layer” </a:t>
            </a:r>
            <a:r>
              <a:rPr lang="en-US" b="0" dirty="0"/>
              <a:t>and using that output to re-calibrate the scoring values in the “</a:t>
            </a:r>
            <a:r>
              <a:rPr lang="en-US" b="1" dirty="0"/>
              <a:t>Hidden Layer”.</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software compares these probabilities and derives which one of these words has the highest probability of being in the vicinity of the word Brown and this process is repeated over and over till the most probable words are chosen to constitute our sentence.</a:t>
            </a:r>
          </a:p>
          <a:p>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18</a:t>
            </a:fld>
            <a:endParaRPr lang="en-US"/>
          </a:p>
        </p:txBody>
      </p:sp>
    </p:spTree>
    <p:extLst>
      <p:ext uri="{BB962C8B-B14F-4D97-AF65-F5344CB8AC3E}">
        <p14:creationId xmlns:p14="http://schemas.microsoft.com/office/powerpoint/2010/main" val="3612613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is how you fine tune the Word2Vec Process</a:t>
            </a:r>
          </a:p>
          <a:p>
            <a:endParaRPr lang="en-US" dirty="0"/>
          </a:p>
          <a:p>
            <a:pPr marL="171450" indent="-171450">
              <a:buFont typeface="Arial" panose="020B0604020202020204" pitchFamily="34" charset="0"/>
              <a:buChar char="•"/>
            </a:pPr>
            <a:r>
              <a:rPr lang="en-US" dirty="0"/>
              <a:t>Tune the “</a:t>
            </a:r>
            <a:r>
              <a:rPr lang="en-US" b="1" dirty="0"/>
              <a:t>Number” of “Negative Samples” </a:t>
            </a:r>
            <a:r>
              <a:rPr lang="en-US" b="0" dirty="0"/>
              <a:t>depending on the size of the dataset</a:t>
            </a:r>
          </a:p>
          <a:p>
            <a:endParaRPr lang="en-US" dirty="0"/>
          </a:p>
          <a:p>
            <a:pPr marL="171450" indent="-171450">
              <a:buFont typeface="Arial" panose="020B0604020202020204" pitchFamily="34" charset="0"/>
              <a:buChar char="•"/>
            </a:pPr>
            <a:r>
              <a:rPr lang="en-US" dirty="0"/>
              <a:t>Tune the “</a:t>
            </a:r>
            <a:r>
              <a:rPr lang="en-US" b="1" dirty="0"/>
              <a:t>Window Size” (N-value) “Smaller” </a:t>
            </a:r>
            <a:r>
              <a:rPr lang="en-US" b="0" dirty="0"/>
              <a:t>is indicative of </a:t>
            </a:r>
            <a:r>
              <a:rPr lang="en-US" b="1" dirty="0"/>
              <a:t>“Interchangeability” </a:t>
            </a:r>
            <a:r>
              <a:rPr lang="en-US" b="0" dirty="0"/>
              <a:t>and</a:t>
            </a:r>
            <a:r>
              <a:rPr lang="en-US" b="1" dirty="0"/>
              <a:t> “Larger” </a:t>
            </a:r>
            <a:r>
              <a:rPr lang="en-US" b="0" dirty="0"/>
              <a:t>is indicative of </a:t>
            </a:r>
            <a:r>
              <a:rPr lang="en-US" b="1" dirty="0"/>
              <a:t>“Relatedness”</a:t>
            </a:r>
          </a:p>
          <a:p>
            <a:endParaRPr lang="en-US" dirty="0"/>
          </a:p>
          <a:p>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19</a:t>
            </a:fld>
            <a:endParaRPr lang="en-US"/>
          </a:p>
        </p:txBody>
      </p:sp>
    </p:spTree>
    <p:extLst>
      <p:ext uri="{BB962C8B-B14F-4D97-AF65-F5344CB8AC3E}">
        <p14:creationId xmlns:p14="http://schemas.microsoft.com/office/powerpoint/2010/main" val="3820881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b="1" dirty="0"/>
              <a:t>Table of Contents”</a:t>
            </a:r>
            <a:r>
              <a:rPr lang="en-US" b="0" dirty="0"/>
              <a:t> for this presentation</a:t>
            </a:r>
          </a:p>
        </p:txBody>
      </p:sp>
      <p:sp>
        <p:nvSpPr>
          <p:cNvPr id="4" name="Slide Number Placeholder 3"/>
          <p:cNvSpPr>
            <a:spLocks noGrp="1"/>
          </p:cNvSpPr>
          <p:nvPr>
            <p:ph type="sldNum" sz="quarter" idx="5"/>
          </p:nvPr>
        </p:nvSpPr>
        <p:spPr/>
        <p:txBody>
          <a:bodyPr/>
          <a:lstStyle/>
          <a:p>
            <a:fld id="{764E5D13-9B9F-4A88-8161-AC2CC376F537}" type="slidenum">
              <a:rPr lang="en-US" smtClean="0"/>
              <a:t>2</a:t>
            </a:fld>
            <a:endParaRPr lang="en-US"/>
          </a:p>
        </p:txBody>
      </p:sp>
    </p:spTree>
    <p:extLst>
      <p:ext uri="{BB962C8B-B14F-4D97-AF65-F5344CB8AC3E}">
        <p14:creationId xmlns:p14="http://schemas.microsoft.com/office/powerpoint/2010/main" val="2288148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are actual examples of a Word2Vec program called a library written in the Python programming language running code on an actual Machine Learning model.</a:t>
            </a:r>
          </a:p>
        </p:txBody>
      </p:sp>
      <p:sp>
        <p:nvSpPr>
          <p:cNvPr id="4" name="Slide Number Placeholder 3"/>
          <p:cNvSpPr>
            <a:spLocks noGrp="1"/>
          </p:cNvSpPr>
          <p:nvPr>
            <p:ph type="sldNum" sz="quarter" idx="5"/>
          </p:nvPr>
        </p:nvSpPr>
        <p:spPr/>
        <p:txBody>
          <a:bodyPr/>
          <a:lstStyle/>
          <a:p>
            <a:fld id="{764E5D13-9B9F-4A88-8161-AC2CC376F537}" type="slidenum">
              <a:rPr lang="en-US" smtClean="0"/>
              <a:t>20</a:t>
            </a:fld>
            <a:endParaRPr lang="en-US"/>
          </a:p>
        </p:txBody>
      </p:sp>
    </p:spTree>
    <p:extLst>
      <p:ext uri="{BB962C8B-B14F-4D97-AF65-F5344CB8AC3E}">
        <p14:creationId xmlns:p14="http://schemas.microsoft.com/office/powerpoint/2010/main" val="2809654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the software computes the similarity of a variety of words to the word “car” and displays those similarities by percentage </a:t>
            </a:r>
          </a:p>
          <a:p>
            <a:endParaRPr lang="en-US" dirty="0"/>
          </a:p>
          <a:p>
            <a:pPr marL="171450" indent="-171450">
              <a:buFont typeface="Arial" panose="020B0604020202020204" pitchFamily="34" charset="0"/>
              <a:buChar char="•"/>
            </a:pPr>
            <a:r>
              <a:rPr lang="en-US" dirty="0"/>
              <a:t>Next, the software prints the “top five words” in its vocabulary that have similarities to the words “car” and “minivan”</a:t>
            </a:r>
          </a:p>
          <a:p>
            <a:endParaRPr lang="en-US" dirty="0"/>
          </a:p>
          <a:p>
            <a:pPr marL="171450" indent="-171450">
              <a:buFont typeface="Arial" panose="020B0604020202020204" pitchFamily="34" charset="0"/>
              <a:buChar char="•"/>
            </a:pPr>
            <a:r>
              <a:rPr lang="en-US" dirty="0"/>
              <a:t>The results of both examples can be seen on this slide.</a:t>
            </a:r>
          </a:p>
        </p:txBody>
      </p:sp>
      <p:sp>
        <p:nvSpPr>
          <p:cNvPr id="4" name="Slide Number Placeholder 3"/>
          <p:cNvSpPr>
            <a:spLocks noGrp="1"/>
          </p:cNvSpPr>
          <p:nvPr>
            <p:ph type="sldNum" sz="quarter" idx="5"/>
          </p:nvPr>
        </p:nvSpPr>
        <p:spPr/>
        <p:txBody>
          <a:bodyPr/>
          <a:lstStyle/>
          <a:p>
            <a:fld id="{764E5D13-9B9F-4A88-8161-AC2CC376F537}" type="slidenum">
              <a:rPr lang="en-US" smtClean="0"/>
              <a:t>21</a:t>
            </a:fld>
            <a:endParaRPr lang="en-US"/>
          </a:p>
        </p:txBody>
      </p:sp>
    </p:spTree>
    <p:extLst>
      <p:ext uri="{BB962C8B-B14F-4D97-AF65-F5344CB8AC3E}">
        <p14:creationId xmlns:p14="http://schemas.microsoft.com/office/powerpoint/2010/main" val="229666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Loss is the amount of error present in the prediction as the </a:t>
            </a:r>
            <a:r>
              <a:rPr lang="en-US" b="1" dirty="0"/>
              <a:t>Machine Learning </a:t>
            </a:r>
            <a:r>
              <a:rPr lang="en-US" dirty="0"/>
              <a:t>model is trained and in </a:t>
            </a:r>
            <a:r>
              <a:rPr lang="en-US" b="1" dirty="0"/>
              <a:t>Epoch</a:t>
            </a:r>
            <a:r>
              <a:rPr lang="en-US" dirty="0"/>
              <a:t> zero the amount of loss is high, and by </a:t>
            </a:r>
            <a:r>
              <a:rPr lang="en-US" b="1" dirty="0"/>
              <a:t>Epoch</a:t>
            </a:r>
            <a:r>
              <a:rPr lang="en-US" dirty="0"/>
              <a:t> 1000 the loss is relatively low and is beginning to stabilize which is when we stop training the model.</a:t>
            </a:r>
          </a:p>
          <a:p>
            <a:endParaRPr lang="en-US" dirty="0"/>
          </a:p>
          <a:p>
            <a:pPr marL="171450" indent="-171450">
              <a:buFont typeface="Arial" panose="020B0604020202020204" pitchFamily="34" charset="0"/>
              <a:buChar char="•"/>
            </a:pPr>
            <a:r>
              <a:rPr lang="en-US" dirty="0"/>
              <a:t>Please note that with very complex </a:t>
            </a:r>
            <a:r>
              <a:rPr lang="en-US" b="1" dirty="0"/>
              <a:t>Machine Learning </a:t>
            </a:r>
            <a:r>
              <a:rPr lang="en-US" dirty="0"/>
              <a:t>problem processes like this </a:t>
            </a:r>
            <a:r>
              <a:rPr lang="en-US" b="1" dirty="0"/>
              <a:t>Epoch</a:t>
            </a:r>
            <a:r>
              <a:rPr lang="en-US" dirty="0"/>
              <a:t> generation can </a:t>
            </a:r>
            <a:r>
              <a:rPr lang="en-US" b="1" dirty="0"/>
              <a:t>run for days and even weeks </a:t>
            </a:r>
            <a:r>
              <a:rPr lang="en-US" dirty="0"/>
              <a:t>depending on the </a:t>
            </a:r>
            <a:r>
              <a:rPr lang="en-US" b="1" dirty="0"/>
              <a:t>type</a:t>
            </a:r>
            <a:r>
              <a:rPr lang="en-US" dirty="0"/>
              <a:t> (</a:t>
            </a:r>
            <a:r>
              <a:rPr lang="en-US" b="1" dirty="0"/>
              <a:t>CPU, GPU, TPU</a:t>
            </a:r>
            <a:r>
              <a:rPr lang="en-US" dirty="0"/>
              <a:t>) and power (number of </a:t>
            </a:r>
            <a:r>
              <a:rPr lang="en-US" b="1" dirty="0"/>
              <a:t>processors</a:t>
            </a:r>
            <a:r>
              <a:rPr lang="en-US" dirty="0"/>
              <a:t> and </a:t>
            </a:r>
            <a:r>
              <a:rPr lang="en-US" b="1" dirty="0"/>
              <a:t>RAM</a:t>
            </a:r>
            <a:r>
              <a:rPr lang="en-US" dirty="0"/>
              <a:t>) of the computer(s) being used to run the code.</a:t>
            </a:r>
          </a:p>
        </p:txBody>
      </p:sp>
      <p:sp>
        <p:nvSpPr>
          <p:cNvPr id="4" name="Slide Number Placeholder 3"/>
          <p:cNvSpPr>
            <a:spLocks noGrp="1"/>
          </p:cNvSpPr>
          <p:nvPr>
            <p:ph type="sldNum" sz="quarter" idx="5"/>
          </p:nvPr>
        </p:nvSpPr>
        <p:spPr/>
        <p:txBody>
          <a:bodyPr/>
          <a:lstStyle/>
          <a:p>
            <a:fld id="{764E5D13-9B9F-4A88-8161-AC2CC376F537}" type="slidenum">
              <a:rPr lang="en-US" smtClean="0"/>
              <a:t>22</a:t>
            </a:fld>
            <a:endParaRPr lang="en-US"/>
          </a:p>
        </p:txBody>
      </p:sp>
    </p:spTree>
    <p:extLst>
      <p:ext uri="{BB962C8B-B14F-4D97-AF65-F5344CB8AC3E}">
        <p14:creationId xmlns:p14="http://schemas.microsoft.com/office/powerpoint/2010/main" val="171208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Python code which will demonstrate the relationship of these </a:t>
            </a:r>
            <a:r>
              <a:rPr lang="en-US" b="1" dirty="0"/>
              <a:t>eight words </a:t>
            </a:r>
            <a:r>
              <a:rPr lang="en-US" dirty="0"/>
              <a:t>(by clustering) relative to the full vocabulary of approximately </a:t>
            </a:r>
            <a:r>
              <a:rPr lang="en-US" b="1" dirty="0"/>
              <a:t>30,000 words</a:t>
            </a:r>
            <a:r>
              <a:rPr lang="en-US" dirty="0"/>
              <a:t>.</a:t>
            </a:r>
          </a:p>
        </p:txBody>
      </p:sp>
      <p:sp>
        <p:nvSpPr>
          <p:cNvPr id="4" name="Slide Number Placeholder 3"/>
          <p:cNvSpPr>
            <a:spLocks noGrp="1"/>
          </p:cNvSpPr>
          <p:nvPr>
            <p:ph type="sldNum" sz="quarter" idx="5"/>
          </p:nvPr>
        </p:nvSpPr>
        <p:spPr/>
        <p:txBody>
          <a:bodyPr/>
          <a:lstStyle/>
          <a:p>
            <a:fld id="{764E5D13-9B9F-4A88-8161-AC2CC376F537}" type="slidenum">
              <a:rPr lang="en-US" smtClean="0"/>
              <a:t>23</a:t>
            </a:fld>
            <a:endParaRPr lang="en-US"/>
          </a:p>
        </p:txBody>
      </p:sp>
    </p:spTree>
    <p:extLst>
      <p:ext uri="{BB962C8B-B14F-4D97-AF65-F5344CB8AC3E}">
        <p14:creationId xmlns:p14="http://schemas.microsoft.com/office/powerpoint/2010/main" val="1888493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a:t>
            </a:r>
            <a:r>
              <a:rPr lang="en-US" b="1" dirty="0"/>
              <a:t>Oxford dictionary Nirvana</a:t>
            </a:r>
            <a:r>
              <a:rPr lang="en-US" dirty="0"/>
              <a:t> is </a:t>
            </a:r>
            <a:r>
              <a:rPr lang="en-US" b="0" i="0" dirty="0">
                <a:solidFill>
                  <a:srgbClr val="202124"/>
                </a:solidFill>
                <a:effectLst/>
                <a:latin typeface="Roboto" panose="02000000000000000000" pitchFamily="2" charset="0"/>
              </a:rPr>
              <a:t>a state of perfect happiness; or an ideal or idyllic place which is exactly how I feel when I see tens of thousands of data points perfectly </a:t>
            </a:r>
            <a:r>
              <a:rPr lang="en-US" b="1" i="0" dirty="0">
                <a:solidFill>
                  <a:srgbClr val="202124"/>
                </a:solidFill>
                <a:effectLst/>
                <a:latin typeface="Roboto" panose="02000000000000000000" pitchFamily="2" charset="0"/>
              </a:rPr>
              <a:t>aligned </a:t>
            </a:r>
            <a:r>
              <a:rPr lang="en-US" b="0" i="0" dirty="0">
                <a:solidFill>
                  <a:srgbClr val="202124"/>
                </a:solidFill>
                <a:effectLst/>
                <a:latin typeface="Roboto" panose="02000000000000000000" pitchFamily="2" charset="0"/>
              </a:rPr>
              <a:t>and </a:t>
            </a:r>
            <a:r>
              <a:rPr lang="en-US" b="1" i="0" dirty="0">
                <a:solidFill>
                  <a:srgbClr val="202124"/>
                </a:solidFill>
                <a:effectLst/>
                <a:latin typeface="Roboto" panose="02000000000000000000" pitchFamily="2" charset="0"/>
              </a:rPr>
              <a:t>clustered</a:t>
            </a:r>
            <a:r>
              <a:rPr lang="en-US" b="0" i="0" dirty="0">
                <a:solidFill>
                  <a:srgbClr val="202124"/>
                </a:solidFill>
                <a:effectLst/>
                <a:latin typeface="Roboto" panose="02000000000000000000" pitchFamily="2" charset="0"/>
              </a:rPr>
              <a:t> in </a:t>
            </a:r>
            <a:r>
              <a:rPr lang="en-US" b="1" i="0" dirty="0">
                <a:solidFill>
                  <a:srgbClr val="202124"/>
                </a:solidFill>
                <a:effectLst/>
                <a:latin typeface="Roboto" panose="02000000000000000000" pitchFamily="2" charset="0"/>
              </a:rPr>
              <a:t>multi-dimensional space</a:t>
            </a:r>
            <a:r>
              <a:rPr lang="en-US" b="0" i="0" dirty="0">
                <a:solidFill>
                  <a:srgbClr val="202124"/>
                </a:solidFill>
                <a:effectLst/>
                <a:latin typeface="Roboto" panose="02000000000000000000" pitchFamily="2" charset="0"/>
              </a:rPr>
              <a:t>.</a:t>
            </a:r>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24</a:t>
            </a:fld>
            <a:endParaRPr lang="en-US"/>
          </a:p>
        </p:txBody>
      </p:sp>
    </p:spTree>
    <p:extLst>
      <p:ext uri="{BB962C8B-B14F-4D97-AF65-F5344CB8AC3E}">
        <p14:creationId xmlns:p14="http://schemas.microsoft.com/office/powerpoint/2010/main" val="784544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output from the Python code showing our </a:t>
            </a:r>
            <a:r>
              <a:rPr lang="en-US" b="1" dirty="0"/>
              <a:t>eight words </a:t>
            </a:r>
            <a:r>
              <a:rPr lang="en-US" dirty="0"/>
              <a:t>clustered within a subcluster of the full vocabulary of approximately </a:t>
            </a:r>
            <a:r>
              <a:rPr lang="en-US" b="1" dirty="0"/>
              <a:t>30,000 words</a:t>
            </a:r>
            <a:r>
              <a:rPr lang="en-US" dirty="0"/>
              <a:t>. </a:t>
            </a:r>
          </a:p>
        </p:txBody>
      </p:sp>
      <p:sp>
        <p:nvSpPr>
          <p:cNvPr id="4" name="Slide Number Placeholder 3"/>
          <p:cNvSpPr>
            <a:spLocks noGrp="1"/>
          </p:cNvSpPr>
          <p:nvPr>
            <p:ph type="sldNum" sz="quarter" idx="5"/>
          </p:nvPr>
        </p:nvSpPr>
        <p:spPr/>
        <p:txBody>
          <a:bodyPr/>
          <a:lstStyle/>
          <a:p>
            <a:fld id="{764E5D13-9B9F-4A88-8161-AC2CC376F537}" type="slidenum">
              <a:rPr lang="en-US" smtClean="0"/>
              <a:t>25</a:t>
            </a:fld>
            <a:endParaRPr lang="en-US"/>
          </a:p>
        </p:txBody>
      </p:sp>
    </p:spTree>
    <p:extLst>
      <p:ext uri="{BB962C8B-B14F-4D97-AF65-F5344CB8AC3E}">
        <p14:creationId xmlns:p14="http://schemas.microsoft.com/office/powerpoint/2010/main" val="1750382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an enlargement of the previous slide showing our eight words clustered into three distinct clusters with the words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cell</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phone</a:t>
            </a:r>
            <a:r>
              <a:rPr lang="en-US" sz="1800" dirty="0">
                <a:effectLst/>
                <a:latin typeface="Calibri" panose="020F0502020204030204" pitchFamily="34" charset="0"/>
                <a:ea typeface="Calibri" panose="020F0502020204030204" pitchFamily="34" charset="0"/>
                <a:cs typeface="Times New Roman" panose="02020603050405020304" pitchFamily="18" charset="0"/>
              </a:rPr>
              <a:t>” clearly visible in the middle cluster.</a:t>
            </a: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example may not seem like much</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but this methodology is the same that is used by drug companies to analyze tens of thousands of published papers looking for drugs </a:t>
            </a:r>
            <a:r>
              <a:rPr lang="en-US" sz="1800" dirty="0">
                <a:effectLst/>
                <a:latin typeface="Calibri" panose="020F0502020204030204" pitchFamily="34" charset="0"/>
                <a:ea typeface="Calibri" panose="020F0502020204030204" pitchFamily="34" charset="0"/>
                <a:cs typeface="Times New Roman" panose="02020603050405020304" pitchFamily="18" charset="0"/>
              </a:rPr>
              <a:t>that are new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possible substitutes from known drugs</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that they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can license new uses for known drugs and continue to profit even from off patent drugs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Similarly, this methodology is also used by material scientist working for chemical companies looking for new substances to test as possible replacements for old substances. This methodology significantly shortens the list of substances to test when trying to create for example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cheaper, and more ecologically friendly batteries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26</a:t>
            </a:fld>
            <a:endParaRPr lang="en-US"/>
          </a:p>
        </p:txBody>
      </p:sp>
    </p:spTree>
    <p:extLst>
      <p:ext uri="{BB962C8B-B14F-4D97-AF65-F5344CB8AC3E}">
        <p14:creationId xmlns:p14="http://schemas.microsoft.com/office/powerpoint/2010/main" val="1776062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End</a:t>
            </a:r>
          </a:p>
          <a:p>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27</a:t>
            </a:fld>
            <a:endParaRPr lang="en-US"/>
          </a:p>
        </p:txBody>
      </p:sp>
    </p:spTree>
    <p:extLst>
      <p:ext uri="{BB962C8B-B14F-4D97-AF65-F5344CB8AC3E}">
        <p14:creationId xmlns:p14="http://schemas.microsoft.com/office/powerpoint/2010/main" val="375535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Questions?</a:t>
            </a:r>
          </a:p>
        </p:txBody>
      </p:sp>
      <p:sp>
        <p:nvSpPr>
          <p:cNvPr id="4" name="Slide Number Placeholder 3"/>
          <p:cNvSpPr>
            <a:spLocks noGrp="1"/>
          </p:cNvSpPr>
          <p:nvPr>
            <p:ph type="sldNum" sz="quarter" idx="5"/>
          </p:nvPr>
        </p:nvSpPr>
        <p:spPr/>
        <p:txBody>
          <a:bodyPr/>
          <a:lstStyle/>
          <a:p>
            <a:fld id="{764E5D13-9B9F-4A88-8161-AC2CC376F537}" type="slidenum">
              <a:rPr lang="en-US" smtClean="0"/>
              <a:t>28</a:t>
            </a:fld>
            <a:endParaRPr lang="en-US"/>
          </a:p>
        </p:txBody>
      </p:sp>
    </p:spTree>
    <p:extLst>
      <p:ext uri="{BB962C8B-B14F-4D97-AF65-F5344CB8AC3E}">
        <p14:creationId xmlns:p14="http://schemas.microsoft.com/office/powerpoint/2010/main" val="734395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Types of Data</a:t>
            </a:r>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3</a:t>
            </a:fld>
            <a:endParaRPr lang="en-US"/>
          </a:p>
        </p:txBody>
      </p:sp>
    </p:spTree>
    <p:extLst>
      <p:ext uri="{BB962C8B-B14F-4D97-AF65-F5344CB8AC3E}">
        <p14:creationId xmlns:p14="http://schemas.microsoft.com/office/powerpoint/2010/main" val="3434517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Audio and image data are referred to as DENSE data audio represent sound bites and images are composed of pixels, but when it comes to text files, the data content is very SPARSE.</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how does one get text data to be DENSE, and why?</a:t>
            </a:r>
          </a:p>
          <a:p>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4</a:t>
            </a:fld>
            <a:endParaRPr lang="en-US"/>
          </a:p>
        </p:txBody>
      </p:sp>
    </p:spTree>
    <p:extLst>
      <p:ext uri="{BB962C8B-B14F-4D97-AF65-F5344CB8AC3E}">
        <p14:creationId xmlns:p14="http://schemas.microsoft.com/office/powerpoint/2010/main" val="3092380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Vector Representation of Data</a:t>
            </a:r>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5</a:t>
            </a:fld>
            <a:endParaRPr lang="en-US"/>
          </a:p>
        </p:txBody>
      </p:sp>
    </p:spTree>
    <p:extLst>
      <p:ext uri="{BB962C8B-B14F-4D97-AF65-F5344CB8AC3E}">
        <p14:creationId xmlns:p14="http://schemas.microsoft.com/office/powerpoint/2010/main" val="4082315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Word2Vec</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an open-source program invented by Google to map words into 3D vector space. For the sake of simplicity, this example will be done in 2D.</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Panel-A,</a:t>
            </a:r>
            <a:r>
              <a:rPr lang="en-US" sz="1800" dirty="0">
                <a:effectLst/>
                <a:latin typeface="Calibri" panose="020F0502020204030204" pitchFamily="34" charset="0"/>
                <a:ea typeface="Calibri" panose="020F0502020204030204" pitchFamily="34" charset="0"/>
                <a:cs typeface="Times New Roman" panose="02020603050405020304" pitchFamily="18" charset="0"/>
              </a:rPr>
              <a:t> we see how words are placed in a 2D “vector space.”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Panel-B,</a:t>
            </a:r>
            <a:r>
              <a:rPr lang="en-US" sz="1800" dirty="0">
                <a:effectLst/>
                <a:latin typeface="Calibri" panose="020F0502020204030204" pitchFamily="34" charset="0"/>
                <a:ea typeface="Calibri" panose="020F0502020204030204" pitchFamily="34" charset="0"/>
                <a:cs typeface="Times New Roman" panose="02020603050405020304" pitchFamily="18" charset="0"/>
              </a:rPr>
              <a:t> we see the vectors for Queen, King, Woman, and Man.</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Panel-C,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Vector Composition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performed, that is “vector math” to derive a new vector:</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 subtract the vector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Man</a:t>
            </a:r>
            <a:r>
              <a:rPr lang="en-US" sz="1800" dirty="0">
                <a:effectLst/>
                <a:latin typeface="Calibri" panose="020F0502020204030204" pitchFamily="34" charset="0"/>
                <a:ea typeface="Calibri" panose="020F0502020204030204" pitchFamily="34" charset="0"/>
                <a:cs typeface="Times New Roman" panose="02020603050405020304" pitchFamily="18" charset="0"/>
              </a:rPr>
              <a:t> from the vector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deriving a “first fixed point” on the 2D map.</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Second, add the vector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Women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the first point to derive a “second point” location.</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Next, observe that the “second point” is the exact location of the word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Queen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Panel-B</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Similarly, 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Panel-D</a:t>
            </a:r>
            <a:r>
              <a:rPr lang="en-US" sz="1800" dirty="0">
                <a:effectLst/>
                <a:latin typeface="Calibri" panose="020F0502020204030204" pitchFamily="34" charset="0"/>
                <a:ea typeface="Calibri" panose="020F0502020204030204" pitchFamily="34" charset="0"/>
                <a:cs typeface="Times New Roman" panose="02020603050405020304" pitchFamily="18" charset="0"/>
              </a:rPr>
              <a:t>, vectors can capture the relationship between the words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Kings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Queen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Queens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so on.</a:t>
            </a:r>
          </a:p>
          <a:p>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6</a:t>
            </a:fld>
            <a:endParaRPr lang="en-US"/>
          </a:p>
        </p:txBody>
      </p:sp>
    </p:spTree>
    <p:extLst>
      <p:ext uri="{BB962C8B-B14F-4D97-AF65-F5344CB8AC3E}">
        <p14:creationId xmlns:p14="http://schemas.microsoft.com/office/powerpoint/2010/main" val="172630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first bullet point in Figure 3 shows the standard representation for words using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Bag of Words</a:t>
            </a:r>
            <a:r>
              <a:rPr lang="en-US" sz="1200" dirty="0">
                <a:effectLst/>
                <a:latin typeface="Calibri" panose="020F0502020204030204" pitchFamily="34" charset="0"/>
                <a:ea typeface="Calibri" panose="020F0502020204030204" pitchFamily="34" charset="0"/>
                <a:cs typeface="Times New Roman" panose="02020603050405020304" pitchFamily="18" charset="0"/>
              </a:rPr>
              <a:t>" such as to create a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Word Cloud</a:t>
            </a:r>
            <a:r>
              <a:rPr lang="en-US" sz="1200" dirty="0">
                <a:effectLst/>
                <a:latin typeface="Calibri" panose="020F0502020204030204" pitchFamily="34" charset="0"/>
                <a:ea typeface="Calibri" panose="020F0502020204030204" pitchFamily="34" charset="0"/>
                <a:cs typeface="Times New Roman" panose="02020603050405020304" pitchFamily="18" charset="0"/>
              </a:rPr>
              <a:t>” using term frequency.</a:t>
            </a:r>
          </a:p>
          <a:p>
            <a:pPr marL="0" marR="0" lvl="0" indent="0">
              <a:lnSpc>
                <a:spcPct val="107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second bullet represents machine learning with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one-hot encoding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where with a vocabulary of </a:t>
            </a:r>
            <a:r>
              <a:rPr lang="en-US" sz="1200" b="1" u="sng" dirty="0">
                <a:effectLst/>
                <a:latin typeface="Calibri" panose="020F0502020204030204" pitchFamily="34" charset="0"/>
                <a:ea typeface="Calibri" panose="020F0502020204030204" pitchFamily="34" charset="0"/>
                <a:cs typeface="Times New Roman" panose="02020603050405020304" pitchFamily="18" charset="0"/>
              </a:rPr>
              <a:t>four words</a:t>
            </a:r>
            <a:r>
              <a:rPr lang="en-US" sz="1200" u="sng"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 </a:t>
            </a:r>
            <a:r>
              <a:rPr lang="en-US" sz="1200" b="1" u="sng" dirty="0">
                <a:effectLst/>
                <a:latin typeface="Calibri" panose="020F0502020204030204" pitchFamily="34" charset="0"/>
                <a:ea typeface="Calibri" panose="020F0502020204030204" pitchFamily="34" charset="0"/>
                <a:cs typeface="Times New Roman" panose="02020603050405020304" pitchFamily="18" charset="0"/>
              </a:rPr>
              <a:t>second word</a:t>
            </a:r>
            <a:r>
              <a:rPr lang="en-US" sz="1200" dirty="0">
                <a:effectLst/>
                <a:latin typeface="Calibri" panose="020F0502020204030204" pitchFamily="34" charset="0"/>
                <a:ea typeface="Calibri" panose="020F0502020204030204" pitchFamily="34" charset="0"/>
                <a:cs typeface="Times New Roman" panose="02020603050405020304" pitchFamily="18" charset="0"/>
              </a:rPr>
              <a:t> in the vector created will look like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{0,1,0,0}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where the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“1”</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is in the second position </a:t>
            </a:r>
            <a:r>
              <a:rPr lang="en-US" sz="1200" dirty="0">
                <a:effectLst/>
                <a:latin typeface="Calibri" panose="020F0502020204030204" pitchFamily="34" charset="0"/>
                <a:ea typeface="Calibri" panose="020F0502020204030204" pitchFamily="34" charset="0"/>
                <a:cs typeface="Times New Roman" panose="02020603050405020304" pitchFamily="18" charset="0"/>
              </a:rPr>
              <a:t>and for the </a:t>
            </a:r>
            <a:r>
              <a:rPr lang="en-US" sz="1200" b="1" u="sng" dirty="0">
                <a:effectLst/>
                <a:latin typeface="Calibri" panose="020F0502020204030204" pitchFamily="34" charset="0"/>
                <a:ea typeface="Calibri" panose="020F0502020204030204" pitchFamily="34" charset="0"/>
                <a:cs typeface="Times New Roman" panose="02020603050405020304" pitchFamily="18" charset="0"/>
              </a:rPr>
              <a:t>first word</a:t>
            </a:r>
            <a:r>
              <a:rPr lang="en-US" sz="1200" u="sng"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a:effectLst/>
                <a:latin typeface="Calibri" panose="020F0502020204030204" pitchFamily="34" charset="0"/>
                <a:ea typeface="Calibri" panose="020F0502020204030204" pitchFamily="34" charset="0"/>
                <a:cs typeface="Times New Roman" panose="02020603050405020304" pitchFamily="18" charset="0"/>
              </a:rPr>
              <a:t> it will be {1,0,0,0} and in the first position and so on.</a:t>
            </a:r>
          </a:p>
          <a:p>
            <a:pPr marL="0" marR="0" lvl="0" indent="0">
              <a:lnSpc>
                <a:spcPct val="107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third bullet, we see that a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20,000- or 50,000-word vocabulary </a:t>
            </a:r>
            <a:r>
              <a:rPr lang="en-US" sz="1200" dirty="0">
                <a:effectLst/>
                <a:latin typeface="Calibri" panose="020F0502020204030204" pitchFamily="34" charset="0"/>
                <a:ea typeface="Calibri" panose="020F0502020204030204" pitchFamily="34" charset="0"/>
                <a:cs typeface="Times New Roman" panose="02020603050405020304" pitchFamily="18" charset="0"/>
              </a:rPr>
              <a:t>would have a corresponding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20,000 and 50,000 dimensions</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nSpc>
                <a:spcPct val="107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Therefore, the disadvantage of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one-hot encoding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that you need a dimension for every word in your vocabulary,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and it requires considerable dimensions to represent the words</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nSpc>
                <a:spcPct val="107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fourth bullet, we see an additional disadvantage of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one-hot encoding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where two words like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hotel</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motel</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though semantically very similar </a:t>
            </a:r>
            <a:r>
              <a:rPr lang="en-US" sz="1200" dirty="0">
                <a:effectLst/>
                <a:latin typeface="Calibri" panose="020F0502020204030204" pitchFamily="34" charset="0"/>
                <a:ea typeface="Calibri" panose="020F0502020204030204" pitchFamily="34" charset="0"/>
                <a:cs typeface="Times New Roman" panose="02020603050405020304" pitchFamily="18" charset="0"/>
              </a:rPr>
              <a:t>with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one-hot encoding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they have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very different vectors</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therefore, there is no accounting for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vector space</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7</a:t>
            </a:fld>
            <a:endParaRPr lang="en-US"/>
          </a:p>
        </p:txBody>
      </p:sp>
    </p:spTree>
    <p:extLst>
      <p:ext uri="{BB962C8B-B14F-4D97-AF65-F5344CB8AC3E}">
        <p14:creationId xmlns:p14="http://schemas.microsoft.com/office/powerpoint/2010/main" val="2319485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bullets one-through-three of Figure 4, we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introduce Word2Vec</a:t>
            </a:r>
            <a:r>
              <a:rPr lang="en-US" sz="1800" dirty="0">
                <a:effectLst/>
                <a:latin typeface="Calibri" panose="020F0502020204030204" pitchFamily="34" charset="0"/>
                <a:ea typeface="Calibri" panose="020F0502020204030204" pitchFamily="34" charset="0"/>
                <a:cs typeface="Times New Roman" panose="02020603050405020304" pitchFamily="18" charset="0"/>
              </a:rPr>
              <a:t>, a better machine learning tool representing words in vector space,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where the vector space could be in 200-to-400 dimensions </a:t>
            </a:r>
            <a:r>
              <a:rPr lang="en-US" sz="1800" dirty="0">
                <a:effectLst/>
                <a:latin typeface="Calibri" panose="020F0502020204030204" pitchFamily="34" charset="0"/>
                <a:ea typeface="Calibri" panose="020F0502020204030204" pitchFamily="34" charset="0"/>
                <a:cs typeface="Times New Roman" panose="02020603050405020304" pitchFamily="18" charset="0"/>
              </a:rPr>
              <a:t>as opposed to tens of thousands which is the case; with "one-hot encoding." </a:t>
            </a:r>
          </a:p>
          <a:p>
            <a:pPr marL="0" marR="0" lvl="0" indent="0">
              <a:lnSpc>
                <a:spcPct val="107000"/>
              </a:lnSpc>
              <a:spcBef>
                <a:spcPts val="0"/>
              </a:spcBef>
              <a:spcAft>
                <a:spcPts val="800"/>
              </a:spcAft>
              <a:buFont typeface="Symbol" panose="05050102010706020507" pitchFamily="18" charset="2"/>
              <a:buNone/>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bullet four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the bottom of the slide with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Word2Vec,</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example, if you have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two semantically similar words</a:t>
            </a:r>
            <a:r>
              <a:rPr lang="en-US" sz="1800" dirty="0">
                <a:effectLst/>
                <a:latin typeface="Calibri" panose="020F0502020204030204" pitchFamily="34" charset="0"/>
                <a:ea typeface="Calibri" panose="020F0502020204030204" pitchFamily="34" charset="0"/>
                <a:cs typeface="Times New Roman" panose="02020603050405020304" pitchFamily="18" charset="0"/>
              </a:rPr>
              <a:t>, like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hotel</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motel,</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their values 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vector space</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also be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quite similar</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nSpc>
                <a:spcPct val="107000"/>
              </a:lnSpc>
              <a:spcBef>
                <a:spcPts val="0"/>
              </a:spcBef>
              <a:spcAft>
                <a:spcPts val="800"/>
              </a:spcAft>
              <a:buFont typeface="Symbol" panose="05050102010706020507" pitchFamily="18" charset="2"/>
              <a:buNone/>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above means that these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words would be mapped to similar locations in "vector space,"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which means that they would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cluster together in a 3D graphical representation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thus showing their similarity from how these words would have been used, that is, their context of use, in the documents used to train the machine learning model.</a:t>
            </a:r>
          </a:p>
          <a:p>
            <a:endParaRPr lang="en-US" dirty="0"/>
          </a:p>
        </p:txBody>
      </p:sp>
      <p:sp>
        <p:nvSpPr>
          <p:cNvPr id="4" name="Slide Number Placeholder 3"/>
          <p:cNvSpPr>
            <a:spLocks noGrp="1"/>
          </p:cNvSpPr>
          <p:nvPr>
            <p:ph type="sldNum" sz="quarter" idx="5"/>
          </p:nvPr>
        </p:nvSpPr>
        <p:spPr/>
        <p:txBody>
          <a:bodyPr/>
          <a:lstStyle/>
          <a:p>
            <a:fld id="{764E5D13-9B9F-4A88-8161-AC2CC376F537}" type="slidenum">
              <a:rPr lang="en-US" smtClean="0"/>
              <a:t>8</a:t>
            </a:fld>
            <a:endParaRPr lang="en-US"/>
          </a:p>
        </p:txBody>
      </p:sp>
    </p:spTree>
    <p:extLst>
      <p:ext uri="{BB962C8B-B14F-4D97-AF65-F5344CB8AC3E}">
        <p14:creationId xmlns:p14="http://schemas.microsoft.com/office/powerpoint/2010/main" val="3931718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N-Gram</a:t>
            </a:r>
            <a:r>
              <a:rPr lang="en-US" b="0" dirty="0"/>
              <a:t> analysis allows for the </a:t>
            </a:r>
            <a:r>
              <a:rPr lang="en-US" b="1" dirty="0"/>
              <a:t>Vector Representation </a:t>
            </a:r>
            <a:r>
              <a:rPr lang="en-US" b="0" dirty="0"/>
              <a:t>of Data</a:t>
            </a:r>
          </a:p>
        </p:txBody>
      </p:sp>
      <p:sp>
        <p:nvSpPr>
          <p:cNvPr id="4" name="Slide Number Placeholder 3"/>
          <p:cNvSpPr>
            <a:spLocks noGrp="1"/>
          </p:cNvSpPr>
          <p:nvPr>
            <p:ph type="sldNum" sz="quarter" idx="5"/>
          </p:nvPr>
        </p:nvSpPr>
        <p:spPr/>
        <p:txBody>
          <a:bodyPr/>
          <a:lstStyle/>
          <a:p>
            <a:fld id="{764E5D13-9B9F-4A88-8161-AC2CC376F537}" type="slidenum">
              <a:rPr lang="en-US" smtClean="0"/>
              <a:t>9</a:t>
            </a:fld>
            <a:endParaRPr lang="en-US"/>
          </a:p>
        </p:txBody>
      </p:sp>
    </p:spTree>
    <p:extLst>
      <p:ext uri="{BB962C8B-B14F-4D97-AF65-F5344CB8AC3E}">
        <p14:creationId xmlns:p14="http://schemas.microsoft.com/office/powerpoint/2010/main" val="3351201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89AA-C3E6-44FC-8B04-C792D0AD7D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3CF5F6-FC70-4189-9941-AF612D2737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9C97B0-8D6A-48A5-A1CF-25557E51FDBB}"/>
              </a:ext>
            </a:extLst>
          </p:cNvPr>
          <p:cNvSpPr>
            <a:spLocks noGrp="1"/>
          </p:cNvSpPr>
          <p:nvPr>
            <p:ph type="dt" sz="half" idx="10"/>
          </p:nvPr>
        </p:nvSpPr>
        <p:spPr/>
        <p:txBody>
          <a:bodyPr/>
          <a:lstStyle/>
          <a:p>
            <a:fld id="{AE119598-945E-4E83-889F-822738C28E42}" type="datetimeFigureOut">
              <a:rPr lang="en-US" smtClean="0"/>
              <a:t>2/9/2022</a:t>
            </a:fld>
            <a:endParaRPr lang="en-US"/>
          </a:p>
        </p:txBody>
      </p:sp>
      <p:sp>
        <p:nvSpPr>
          <p:cNvPr id="5" name="Footer Placeholder 4">
            <a:extLst>
              <a:ext uri="{FF2B5EF4-FFF2-40B4-BE49-F238E27FC236}">
                <a16:creationId xmlns:a16="http://schemas.microsoft.com/office/drawing/2014/main" id="{0ADBCA47-0758-4B42-BC44-FAAE6BFCA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4E3BE-F7D1-456A-B3C0-154890B7E3F2}"/>
              </a:ext>
            </a:extLst>
          </p:cNvPr>
          <p:cNvSpPr>
            <a:spLocks noGrp="1"/>
          </p:cNvSpPr>
          <p:nvPr>
            <p:ph type="sldNum" sz="quarter" idx="12"/>
          </p:nvPr>
        </p:nvSpPr>
        <p:spPr/>
        <p:txBody>
          <a:bodyPr/>
          <a:lstStyle/>
          <a:p>
            <a:fld id="{B97A41E7-1C01-4EFB-85A6-A1783DF4C71E}" type="slidenum">
              <a:rPr lang="en-US" smtClean="0"/>
              <a:t>‹#›</a:t>
            </a:fld>
            <a:endParaRPr lang="en-US"/>
          </a:p>
        </p:txBody>
      </p:sp>
    </p:spTree>
    <p:extLst>
      <p:ext uri="{BB962C8B-B14F-4D97-AF65-F5344CB8AC3E}">
        <p14:creationId xmlns:p14="http://schemas.microsoft.com/office/powerpoint/2010/main" val="71734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0F51-CA98-4AA9-A4DE-A3D90AD883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1D960-DB6B-4548-B1DF-754F42A94B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0D9D0-450C-46EC-BC08-94A928D37D25}"/>
              </a:ext>
            </a:extLst>
          </p:cNvPr>
          <p:cNvSpPr>
            <a:spLocks noGrp="1"/>
          </p:cNvSpPr>
          <p:nvPr>
            <p:ph type="dt" sz="half" idx="10"/>
          </p:nvPr>
        </p:nvSpPr>
        <p:spPr/>
        <p:txBody>
          <a:bodyPr/>
          <a:lstStyle/>
          <a:p>
            <a:fld id="{AE119598-945E-4E83-889F-822738C28E42}" type="datetimeFigureOut">
              <a:rPr lang="en-US" smtClean="0"/>
              <a:t>2/9/2022</a:t>
            </a:fld>
            <a:endParaRPr lang="en-US"/>
          </a:p>
        </p:txBody>
      </p:sp>
      <p:sp>
        <p:nvSpPr>
          <p:cNvPr id="5" name="Footer Placeholder 4">
            <a:extLst>
              <a:ext uri="{FF2B5EF4-FFF2-40B4-BE49-F238E27FC236}">
                <a16:creationId xmlns:a16="http://schemas.microsoft.com/office/drawing/2014/main" id="{AD0AFBC5-9D3C-4C4D-9293-F6B8FDD7C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20B56-737A-4FF0-B46F-68EF80C1941B}"/>
              </a:ext>
            </a:extLst>
          </p:cNvPr>
          <p:cNvSpPr>
            <a:spLocks noGrp="1"/>
          </p:cNvSpPr>
          <p:nvPr>
            <p:ph type="sldNum" sz="quarter" idx="12"/>
          </p:nvPr>
        </p:nvSpPr>
        <p:spPr/>
        <p:txBody>
          <a:bodyPr/>
          <a:lstStyle/>
          <a:p>
            <a:fld id="{B97A41E7-1C01-4EFB-85A6-A1783DF4C71E}" type="slidenum">
              <a:rPr lang="en-US" smtClean="0"/>
              <a:t>‹#›</a:t>
            </a:fld>
            <a:endParaRPr lang="en-US"/>
          </a:p>
        </p:txBody>
      </p:sp>
    </p:spTree>
    <p:extLst>
      <p:ext uri="{BB962C8B-B14F-4D97-AF65-F5344CB8AC3E}">
        <p14:creationId xmlns:p14="http://schemas.microsoft.com/office/powerpoint/2010/main" val="385935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5FCF0F-7190-4C79-8D61-FD66DE5F18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A1E36C-141D-4058-981F-6965FF6C6A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DD8220-A6BF-4B2D-BBDB-022A185D3AB2}"/>
              </a:ext>
            </a:extLst>
          </p:cNvPr>
          <p:cNvSpPr>
            <a:spLocks noGrp="1"/>
          </p:cNvSpPr>
          <p:nvPr>
            <p:ph type="dt" sz="half" idx="10"/>
          </p:nvPr>
        </p:nvSpPr>
        <p:spPr/>
        <p:txBody>
          <a:bodyPr/>
          <a:lstStyle/>
          <a:p>
            <a:fld id="{AE119598-945E-4E83-889F-822738C28E42}" type="datetimeFigureOut">
              <a:rPr lang="en-US" smtClean="0"/>
              <a:t>2/9/2022</a:t>
            </a:fld>
            <a:endParaRPr lang="en-US"/>
          </a:p>
        </p:txBody>
      </p:sp>
      <p:sp>
        <p:nvSpPr>
          <p:cNvPr id="5" name="Footer Placeholder 4">
            <a:extLst>
              <a:ext uri="{FF2B5EF4-FFF2-40B4-BE49-F238E27FC236}">
                <a16:creationId xmlns:a16="http://schemas.microsoft.com/office/drawing/2014/main" id="{A2AC024F-87DD-4916-BA09-F8CB44E33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C347B4-9FDF-4439-96F8-EE1966BCB02E}"/>
              </a:ext>
            </a:extLst>
          </p:cNvPr>
          <p:cNvSpPr>
            <a:spLocks noGrp="1"/>
          </p:cNvSpPr>
          <p:nvPr>
            <p:ph type="sldNum" sz="quarter" idx="12"/>
          </p:nvPr>
        </p:nvSpPr>
        <p:spPr/>
        <p:txBody>
          <a:bodyPr/>
          <a:lstStyle/>
          <a:p>
            <a:fld id="{B97A41E7-1C01-4EFB-85A6-A1783DF4C71E}" type="slidenum">
              <a:rPr lang="en-US" smtClean="0"/>
              <a:t>‹#›</a:t>
            </a:fld>
            <a:endParaRPr lang="en-US"/>
          </a:p>
        </p:txBody>
      </p:sp>
    </p:spTree>
    <p:extLst>
      <p:ext uri="{BB962C8B-B14F-4D97-AF65-F5344CB8AC3E}">
        <p14:creationId xmlns:p14="http://schemas.microsoft.com/office/powerpoint/2010/main" val="983872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0BC55-F1A8-4A4E-947B-68BEEAFDE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CE61B-B47B-4C18-AC3F-D50714E3C2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15393-884B-4D65-BB23-E611615AD753}"/>
              </a:ext>
            </a:extLst>
          </p:cNvPr>
          <p:cNvSpPr>
            <a:spLocks noGrp="1"/>
          </p:cNvSpPr>
          <p:nvPr>
            <p:ph type="dt" sz="half" idx="10"/>
          </p:nvPr>
        </p:nvSpPr>
        <p:spPr/>
        <p:txBody>
          <a:bodyPr/>
          <a:lstStyle/>
          <a:p>
            <a:fld id="{AE119598-945E-4E83-889F-822738C28E42}" type="datetimeFigureOut">
              <a:rPr lang="en-US" smtClean="0"/>
              <a:t>2/9/2022</a:t>
            </a:fld>
            <a:endParaRPr lang="en-US"/>
          </a:p>
        </p:txBody>
      </p:sp>
      <p:sp>
        <p:nvSpPr>
          <p:cNvPr id="5" name="Footer Placeholder 4">
            <a:extLst>
              <a:ext uri="{FF2B5EF4-FFF2-40B4-BE49-F238E27FC236}">
                <a16:creationId xmlns:a16="http://schemas.microsoft.com/office/drawing/2014/main" id="{7C42BFCA-02C9-454C-A406-71A0E73396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A2426-086F-4A90-9319-08C7CEDFAE47}"/>
              </a:ext>
            </a:extLst>
          </p:cNvPr>
          <p:cNvSpPr>
            <a:spLocks noGrp="1"/>
          </p:cNvSpPr>
          <p:nvPr>
            <p:ph type="sldNum" sz="quarter" idx="12"/>
          </p:nvPr>
        </p:nvSpPr>
        <p:spPr/>
        <p:txBody>
          <a:bodyPr/>
          <a:lstStyle/>
          <a:p>
            <a:fld id="{B97A41E7-1C01-4EFB-85A6-A1783DF4C71E}" type="slidenum">
              <a:rPr lang="en-US" smtClean="0"/>
              <a:t>‹#›</a:t>
            </a:fld>
            <a:endParaRPr lang="en-US"/>
          </a:p>
        </p:txBody>
      </p:sp>
    </p:spTree>
    <p:extLst>
      <p:ext uri="{BB962C8B-B14F-4D97-AF65-F5344CB8AC3E}">
        <p14:creationId xmlns:p14="http://schemas.microsoft.com/office/powerpoint/2010/main" val="254965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A6AF-BF38-48F2-A987-11DD94C0A5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6B1A7C-30EC-4BA0-BD9A-D1AB28BD44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52D7CC-98E1-4CD2-9A61-E67FECC188A8}"/>
              </a:ext>
            </a:extLst>
          </p:cNvPr>
          <p:cNvSpPr>
            <a:spLocks noGrp="1"/>
          </p:cNvSpPr>
          <p:nvPr>
            <p:ph type="dt" sz="half" idx="10"/>
          </p:nvPr>
        </p:nvSpPr>
        <p:spPr/>
        <p:txBody>
          <a:bodyPr/>
          <a:lstStyle/>
          <a:p>
            <a:fld id="{AE119598-945E-4E83-889F-822738C28E42}" type="datetimeFigureOut">
              <a:rPr lang="en-US" smtClean="0"/>
              <a:t>2/9/2022</a:t>
            </a:fld>
            <a:endParaRPr lang="en-US"/>
          </a:p>
        </p:txBody>
      </p:sp>
      <p:sp>
        <p:nvSpPr>
          <p:cNvPr id="5" name="Footer Placeholder 4">
            <a:extLst>
              <a:ext uri="{FF2B5EF4-FFF2-40B4-BE49-F238E27FC236}">
                <a16:creationId xmlns:a16="http://schemas.microsoft.com/office/drawing/2014/main" id="{AA307B35-5772-4EFA-B88F-1DAFB5173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1A3F5-5ADE-4A97-93E4-45497D5D612E}"/>
              </a:ext>
            </a:extLst>
          </p:cNvPr>
          <p:cNvSpPr>
            <a:spLocks noGrp="1"/>
          </p:cNvSpPr>
          <p:nvPr>
            <p:ph type="sldNum" sz="quarter" idx="12"/>
          </p:nvPr>
        </p:nvSpPr>
        <p:spPr/>
        <p:txBody>
          <a:bodyPr/>
          <a:lstStyle/>
          <a:p>
            <a:fld id="{B97A41E7-1C01-4EFB-85A6-A1783DF4C71E}" type="slidenum">
              <a:rPr lang="en-US" smtClean="0"/>
              <a:t>‹#›</a:t>
            </a:fld>
            <a:endParaRPr lang="en-US"/>
          </a:p>
        </p:txBody>
      </p:sp>
    </p:spTree>
    <p:extLst>
      <p:ext uri="{BB962C8B-B14F-4D97-AF65-F5344CB8AC3E}">
        <p14:creationId xmlns:p14="http://schemas.microsoft.com/office/powerpoint/2010/main" val="226258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0D43-784E-4803-88B7-FCC29511E0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105FFF-2B3C-4A56-8B5E-1D5105042D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34E9A3-B283-4BE9-AF92-3A48E079D7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67D71A-516A-4CC6-B291-07E8BAE8D8E4}"/>
              </a:ext>
            </a:extLst>
          </p:cNvPr>
          <p:cNvSpPr>
            <a:spLocks noGrp="1"/>
          </p:cNvSpPr>
          <p:nvPr>
            <p:ph type="dt" sz="half" idx="10"/>
          </p:nvPr>
        </p:nvSpPr>
        <p:spPr/>
        <p:txBody>
          <a:bodyPr/>
          <a:lstStyle/>
          <a:p>
            <a:fld id="{AE119598-945E-4E83-889F-822738C28E42}" type="datetimeFigureOut">
              <a:rPr lang="en-US" smtClean="0"/>
              <a:t>2/9/2022</a:t>
            </a:fld>
            <a:endParaRPr lang="en-US"/>
          </a:p>
        </p:txBody>
      </p:sp>
      <p:sp>
        <p:nvSpPr>
          <p:cNvPr id="6" name="Footer Placeholder 5">
            <a:extLst>
              <a:ext uri="{FF2B5EF4-FFF2-40B4-BE49-F238E27FC236}">
                <a16:creationId xmlns:a16="http://schemas.microsoft.com/office/drawing/2014/main" id="{61F40D85-3DB4-49DD-806F-6B3FFEE0A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41F1E-7403-4B7E-8059-A67D4CF98B80}"/>
              </a:ext>
            </a:extLst>
          </p:cNvPr>
          <p:cNvSpPr>
            <a:spLocks noGrp="1"/>
          </p:cNvSpPr>
          <p:nvPr>
            <p:ph type="sldNum" sz="quarter" idx="12"/>
          </p:nvPr>
        </p:nvSpPr>
        <p:spPr/>
        <p:txBody>
          <a:bodyPr/>
          <a:lstStyle/>
          <a:p>
            <a:fld id="{B97A41E7-1C01-4EFB-85A6-A1783DF4C71E}" type="slidenum">
              <a:rPr lang="en-US" smtClean="0"/>
              <a:t>‹#›</a:t>
            </a:fld>
            <a:endParaRPr lang="en-US"/>
          </a:p>
        </p:txBody>
      </p:sp>
    </p:spTree>
    <p:extLst>
      <p:ext uri="{BB962C8B-B14F-4D97-AF65-F5344CB8AC3E}">
        <p14:creationId xmlns:p14="http://schemas.microsoft.com/office/powerpoint/2010/main" val="1560631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1BAA-7821-4148-9408-0ADA332DB9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E1FCED-C5C6-451E-9A15-3790A3A68E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EC47CC-C45A-49D9-A05B-53C970FB34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EF141D-9D47-4922-96F2-DC4D335BF4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0B6920-1BE8-4A72-BEE2-91CCF8440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7B8922-BCF4-4475-B5A4-347F2F785AA6}"/>
              </a:ext>
            </a:extLst>
          </p:cNvPr>
          <p:cNvSpPr>
            <a:spLocks noGrp="1"/>
          </p:cNvSpPr>
          <p:nvPr>
            <p:ph type="dt" sz="half" idx="10"/>
          </p:nvPr>
        </p:nvSpPr>
        <p:spPr/>
        <p:txBody>
          <a:bodyPr/>
          <a:lstStyle/>
          <a:p>
            <a:fld id="{AE119598-945E-4E83-889F-822738C28E42}" type="datetimeFigureOut">
              <a:rPr lang="en-US" smtClean="0"/>
              <a:t>2/9/2022</a:t>
            </a:fld>
            <a:endParaRPr lang="en-US"/>
          </a:p>
        </p:txBody>
      </p:sp>
      <p:sp>
        <p:nvSpPr>
          <p:cNvPr id="8" name="Footer Placeholder 7">
            <a:extLst>
              <a:ext uri="{FF2B5EF4-FFF2-40B4-BE49-F238E27FC236}">
                <a16:creationId xmlns:a16="http://schemas.microsoft.com/office/drawing/2014/main" id="{68D89A4A-24ED-41A3-809F-6DACD9C843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D285EF-E8A4-4B64-93A8-9F38A89BAF69}"/>
              </a:ext>
            </a:extLst>
          </p:cNvPr>
          <p:cNvSpPr>
            <a:spLocks noGrp="1"/>
          </p:cNvSpPr>
          <p:nvPr>
            <p:ph type="sldNum" sz="quarter" idx="12"/>
          </p:nvPr>
        </p:nvSpPr>
        <p:spPr/>
        <p:txBody>
          <a:bodyPr/>
          <a:lstStyle/>
          <a:p>
            <a:fld id="{B97A41E7-1C01-4EFB-85A6-A1783DF4C71E}" type="slidenum">
              <a:rPr lang="en-US" smtClean="0"/>
              <a:t>‹#›</a:t>
            </a:fld>
            <a:endParaRPr lang="en-US"/>
          </a:p>
        </p:txBody>
      </p:sp>
    </p:spTree>
    <p:extLst>
      <p:ext uri="{BB962C8B-B14F-4D97-AF65-F5344CB8AC3E}">
        <p14:creationId xmlns:p14="http://schemas.microsoft.com/office/powerpoint/2010/main" val="311981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8CF6-7193-4579-AE90-7C103A970A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659480-80E1-4F88-9111-A5D49CC9D4D1}"/>
              </a:ext>
            </a:extLst>
          </p:cNvPr>
          <p:cNvSpPr>
            <a:spLocks noGrp="1"/>
          </p:cNvSpPr>
          <p:nvPr>
            <p:ph type="dt" sz="half" idx="10"/>
          </p:nvPr>
        </p:nvSpPr>
        <p:spPr/>
        <p:txBody>
          <a:bodyPr/>
          <a:lstStyle/>
          <a:p>
            <a:fld id="{AE119598-945E-4E83-889F-822738C28E42}" type="datetimeFigureOut">
              <a:rPr lang="en-US" smtClean="0"/>
              <a:t>2/9/2022</a:t>
            </a:fld>
            <a:endParaRPr lang="en-US"/>
          </a:p>
        </p:txBody>
      </p:sp>
      <p:sp>
        <p:nvSpPr>
          <p:cNvPr id="4" name="Footer Placeholder 3">
            <a:extLst>
              <a:ext uri="{FF2B5EF4-FFF2-40B4-BE49-F238E27FC236}">
                <a16:creationId xmlns:a16="http://schemas.microsoft.com/office/drawing/2014/main" id="{4D8E098C-20A1-4C05-9145-BEEB8C1DD7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C33C38-1800-4F03-BA33-C1D04F5F0FAD}"/>
              </a:ext>
            </a:extLst>
          </p:cNvPr>
          <p:cNvSpPr>
            <a:spLocks noGrp="1"/>
          </p:cNvSpPr>
          <p:nvPr>
            <p:ph type="sldNum" sz="quarter" idx="12"/>
          </p:nvPr>
        </p:nvSpPr>
        <p:spPr/>
        <p:txBody>
          <a:bodyPr/>
          <a:lstStyle/>
          <a:p>
            <a:fld id="{B97A41E7-1C01-4EFB-85A6-A1783DF4C71E}" type="slidenum">
              <a:rPr lang="en-US" smtClean="0"/>
              <a:t>‹#›</a:t>
            </a:fld>
            <a:endParaRPr lang="en-US"/>
          </a:p>
        </p:txBody>
      </p:sp>
    </p:spTree>
    <p:extLst>
      <p:ext uri="{BB962C8B-B14F-4D97-AF65-F5344CB8AC3E}">
        <p14:creationId xmlns:p14="http://schemas.microsoft.com/office/powerpoint/2010/main" val="132950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28D716-3490-4988-866C-5985A6E70BF4}"/>
              </a:ext>
            </a:extLst>
          </p:cNvPr>
          <p:cNvSpPr>
            <a:spLocks noGrp="1"/>
          </p:cNvSpPr>
          <p:nvPr>
            <p:ph type="dt" sz="half" idx="10"/>
          </p:nvPr>
        </p:nvSpPr>
        <p:spPr/>
        <p:txBody>
          <a:bodyPr/>
          <a:lstStyle/>
          <a:p>
            <a:fld id="{AE119598-945E-4E83-889F-822738C28E42}" type="datetimeFigureOut">
              <a:rPr lang="en-US" smtClean="0"/>
              <a:t>2/9/2022</a:t>
            </a:fld>
            <a:endParaRPr lang="en-US"/>
          </a:p>
        </p:txBody>
      </p:sp>
      <p:sp>
        <p:nvSpPr>
          <p:cNvPr id="3" name="Footer Placeholder 2">
            <a:extLst>
              <a:ext uri="{FF2B5EF4-FFF2-40B4-BE49-F238E27FC236}">
                <a16:creationId xmlns:a16="http://schemas.microsoft.com/office/drawing/2014/main" id="{4CAC2752-168C-4F18-A365-8374E24F2D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D3850D-3676-4818-A605-90C5CED42AD1}"/>
              </a:ext>
            </a:extLst>
          </p:cNvPr>
          <p:cNvSpPr>
            <a:spLocks noGrp="1"/>
          </p:cNvSpPr>
          <p:nvPr>
            <p:ph type="sldNum" sz="quarter" idx="12"/>
          </p:nvPr>
        </p:nvSpPr>
        <p:spPr/>
        <p:txBody>
          <a:bodyPr/>
          <a:lstStyle/>
          <a:p>
            <a:fld id="{B97A41E7-1C01-4EFB-85A6-A1783DF4C71E}" type="slidenum">
              <a:rPr lang="en-US" smtClean="0"/>
              <a:t>‹#›</a:t>
            </a:fld>
            <a:endParaRPr lang="en-US"/>
          </a:p>
        </p:txBody>
      </p:sp>
    </p:spTree>
    <p:extLst>
      <p:ext uri="{BB962C8B-B14F-4D97-AF65-F5344CB8AC3E}">
        <p14:creationId xmlns:p14="http://schemas.microsoft.com/office/powerpoint/2010/main" val="3971977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D4B3-742A-4D64-9B83-4E9536E642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FA6A7D-E349-49A1-863A-0583DA3622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D8F137-AAFC-4C60-9CDD-BFFCD28DE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AEB685-1A42-4D63-90E8-8AF9A028DAAB}"/>
              </a:ext>
            </a:extLst>
          </p:cNvPr>
          <p:cNvSpPr>
            <a:spLocks noGrp="1"/>
          </p:cNvSpPr>
          <p:nvPr>
            <p:ph type="dt" sz="half" idx="10"/>
          </p:nvPr>
        </p:nvSpPr>
        <p:spPr/>
        <p:txBody>
          <a:bodyPr/>
          <a:lstStyle/>
          <a:p>
            <a:fld id="{AE119598-945E-4E83-889F-822738C28E42}" type="datetimeFigureOut">
              <a:rPr lang="en-US" smtClean="0"/>
              <a:t>2/9/2022</a:t>
            </a:fld>
            <a:endParaRPr lang="en-US"/>
          </a:p>
        </p:txBody>
      </p:sp>
      <p:sp>
        <p:nvSpPr>
          <p:cNvPr id="6" name="Footer Placeholder 5">
            <a:extLst>
              <a:ext uri="{FF2B5EF4-FFF2-40B4-BE49-F238E27FC236}">
                <a16:creationId xmlns:a16="http://schemas.microsoft.com/office/drawing/2014/main" id="{4A29C9F8-12ED-4561-9E8D-6047928A6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1CE29-605F-4E74-974F-A6E3F88722CA}"/>
              </a:ext>
            </a:extLst>
          </p:cNvPr>
          <p:cNvSpPr>
            <a:spLocks noGrp="1"/>
          </p:cNvSpPr>
          <p:nvPr>
            <p:ph type="sldNum" sz="quarter" idx="12"/>
          </p:nvPr>
        </p:nvSpPr>
        <p:spPr/>
        <p:txBody>
          <a:bodyPr/>
          <a:lstStyle/>
          <a:p>
            <a:fld id="{B97A41E7-1C01-4EFB-85A6-A1783DF4C71E}" type="slidenum">
              <a:rPr lang="en-US" smtClean="0"/>
              <a:t>‹#›</a:t>
            </a:fld>
            <a:endParaRPr lang="en-US"/>
          </a:p>
        </p:txBody>
      </p:sp>
    </p:spTree>
    <p:extLst>
      <p:ext uri="{BB962C8B-B14F-4D97-AF65-F5344CB8AC3E}">
        <p14:creationId xmlns:p14="http://schemas.microsoft.com/office/powerpoint/2010/main" val="2533234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6309-A09C-4092-86E4-BCDD14CFB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D8E58C-637D-47AA-9BE0-EE97E2E5AA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4E1785-C5D3-4322-B4C4-F90824A9CC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E749A-FC77-406A-8141-CFA8CF2F778A}"/>
              </a:ext>
            </a:extLst>
          </p:cNvPr>
          <p:cNvSpPr>
            <a:spLocks noGrp="1"/>
          </p:cNvSpPr>
          <p:nvPr>
            <p:ph type="dt" sz="half" idx="10"/>
          </p:nvPr>
        </p:nvSpPr>
        <p:spPr/>
        <p:txBody>
          <a:bodyPr/>
          <a:lstStyle/>
          <a:p>
            <a:fld id="{AE119598-945E-4E83-889F-822738C28E42}" type="datetimeFigureOut">
              <a:rPr lang="en-US" smtClean="0"/>
              <a:t>2/9/2022</a:t>
            </a:fld>
            <a:endParaRPr lang="en-US"/>
          </a:p>
        </p:txBody>
      </p:sp>
      <p:sp>
        <p:nvSpPr>
          <p:cNvPr id="6" name="Footer Placeholder 5">
            <a:extLst>
              <a:ext uri="{FF2B5EF4-FFF2-40B4-BE49-F238E27FC236}">
                <a16:creationId xmlns:a16="http://schemas.microsoft.com/office/drawing/2014/main" id="{8FB4DDCB-E094-44FC-A1B9-1C6E5D1684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198A79-0280-4A65-B1D6-82A8182A591F}"/>
              </a:ext>
            </a:extLst>
          </p:cNvPr>
          <p:cNvSpPr>
            <a:spLocks noGrp="1"/>
          </p:cNvSpPr>
          <p:nvPr>
            <p:ph type="sldNum" sz="quarter" idx="12"/>
          </p:nvPr>
        </p:nvSpPr>
        <p:spPr/>
        <p:txBody>
          <a:bodyPr/>
          <a:lstStyle/>
          <a:p>
            <a:fld id="{B97A41E7-1C01-4EFB-85A6-A1783DF4C71E}" type="slidenum">
              <a:rPr lang="en-US" smtClean="0"/>
              <a:t>‹#›</a:t>
            </a:fld>
            <a:endParaRPr lang="en-US"/>
          </a:p>
        </p:txBody>
      </p:sp>
    </p:spTree>
    <p:extLst>
      <p:ext uri="{BB962C8B-B14F-4D97-AF65-F5344CB8AC3E}">
        <p14:creationId xmlns:p14="http://schemas.microsoft.com/office/powerpoint/2010/main" val="4076094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8F0425-F619-4A8D-962C-5C469E67A6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2548BA-42A5-4F60-9AF2-142FDEB1A1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2E7E0-7468-4624-AD69-FD97D130EF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119598-945E-4E83-889F-822738C28E42}" type="datetimeFigureOut">
              <a:rPr lang="en-US" smtClean="0"/>
              <a:t>2/9/2022</a:t>
            </a:fld>
            <a:endParaRPr lang="en-US"/>
          </a:p>
        </p:txBody>
      </p:sp>
      <p:sp>
        <p:nvSpPr>
          <p:cNvPr id="5" name="Footer Placeholder 4">
            <a:extLst>
              <a:ext uri="{FF2B5EF4-FFF2-40B4-BE49-F238E27FC236}">
                <a16:creationId xmlns:a16="http://schemas.microsoft.com/office/drawing/2014/main" id="{1F422629-454A-44CC-BFC2-C2E1B2398E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F4E91D-AF6D-47FB-9813-7DE38EF379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A41E7-1C01-4EFB-85A6-A1783DF4C71E}" type="slidenum">
              <a:rPr lang="en-US" smtClean="0"/>
              <a:t>‹#›</a:t>
            </a:fld>
            <a:endParaRPr lang="en-US"/>
          </a:p>
        </p:txBody>
      </p:sp>
    </p:spTree>
    <p:extLst>
      <p:ext uri="{BB962C8B-B14F-4D97-AF65-F5344CB8AC3E}">
        <p14:creationId xmlns:p14="http://schemas.microsoft.com/office/powerpoint/2010/main" val="772363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mccormickml.com/2016/04/19/word2vec-tutorial-the-skip-gram-mode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47B7-332E-427D-905E-5FDD1CC6444A}"/>
              </a:ext>
            </a:extLst>
          </p:cNvPr>
          <p:cNvSpPr>
            <a:spLocks noGrp="1"/>
          </p:cNvSpPr>
          <p:nvPr>
            <p:ph type="title"/>
          </p:nvPr>
        </p:nvSpPr>
        <p:spPr>
          <a:xfrm>
            <a:off x="1510393" y="1459140"/>
            <a:ext cx="9171214" cy="1325563"/>
          </a:xfrm>
        </p:spPr>
        <p:txBody>
          <a:bodyPr/>
          <a:lstStyle/>
          <a:p>
            <a:r>
              <a:rPr lang="en-US" b="1" dirty="0"/>
              <a:t>Word2Vec: Natural Language Processing</a:t>
            </a:r>
          </a:p>
        </p:txBody>
      </p:sp>
    </p:spTree>
    <p:extLst>
      <p:ext uri="{BB962C8B-B14F-4D97-AF65-F5344CB8AC3E}">
        <p14:creationId xmlns:p14="http://schemas.microsoft.com/office/powerpoint/2010/main" val="403319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20C694-233B-430A-BDBF-90CF6DB29868}"/>
              </a:ext>
            </a:extLst>
          </p:cNvPr>
          <p:cNvPicPr/>
          <p:nvPr/>
        </p:nvPicPr>
        <p:blipFill rotWithShape="1">
          <a:blip r:embed="rId3"/>
          <a:srcRect l="49121" t="25310" r="37394" b="23670"/>
          <a:stretch/>
        </p:blipFill>
        <p:spPr bwMode="auto">
          <a:xfrm>
            <a:off x="3206022" y="1308534"/>
            <a:ext cx="6473407" cy="4490382"/>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82B5DAA3-11E0-49D6-AD0A-7CFFF3DED42E}"/>
              </a:ext>
            </a:extLst>
          </p:cNvPr>
          <p:cNvSpPr txBox="1"/>
          <p:nvPr/>
        </p:nvSpPr>
        <p:spPr>
          <a:xfrm>
            <a:off x="2832473" y="6141387"/>
            <a:ext cx="6094602" cy="265457"/>
          </a:xfrm>
          <a:prstGeom prst="rect">
            <a:avLst/>
          </a:prstGeom>
          <a:noFill/>
        </p:spPr>
        <p:txBody>
          <a:bodyPr wrap="square">
            <a:spAutoFit/>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https://arxiv.org/pdf/1301.3781.pdf</a:t>
            </a:r>
          </a:p>
        </p:txBody>
      </p:sp>
      <p:sp>
        <p:nvSpPr>
          <p:cNvPr id="5" name="TextBox 4">
            <a:extLst>
              <a:ext uri="{FF2B5EF4-FFF2-40B4-BE49-F238E27FC236}">
                <a16:creationId xmlns:a16="http://schemas.microsoft.com/office/drawing/2014/main" id="{488C3B67-8FED-4DC0-BCE8-255597B1BF56}"/>
              </a:ext>
            </a:extLst>
          </p:cNvPr>
          <p:cNvSpPr txBox="1"/>
          <p:nvPr/>
        </p:nvSpPr>
        <p:spPr>
          <a:xfrm>
            <a:off x="793474" y="440962"/>
            <a:ext cx="679994" cy="369332"/>
          </a:xfrm>
          <a:prstGeom prst="rect">
            <a:avLst/>
          </a:prstGeom>
          <a:noFill/>
        </p:spPr>
        <p:txBody>
          <a:bodyPr wrap="none" rtlCol="0">
            <a:spAutoFit/>
          </a:bodyPr>
          <a:lstStyle/>
          <a:p>
            <a:r>
              <a:rPr lang="en-US" dirty="0"/>
              <a:t>Fig. 5</a:t>
            </a:r>
          </a:p>
        </p:txBody>
      </p:sp>
      <p:sp>
        <p:nvSpPr>
          <p:cNvPr id="7" name="TextBox 6">
            <a:extLst>
              <a:ext uri="{FF2B5EF4-FFF2-40B4-BE49-F238E27FC236}">
                <a16:creationId xmlns:a16="http://schemas.microsoft.com/office/drawing/2014/main" id="{FE906416-6729-4E79-89FF-4EF7ED84BAE7}"/>
              </a:ext>
            </a:extLst>
          </p:cNvPr>
          <p:cNvSpPr txBox="1"/>
          <p:nvPr/>
        </p:nvSpPr>
        <p:spPr>
          <a:xfrm>
            <a:off x="2261969" y="364018"/>
            <a:ext cx="7366697" cy="523220"/>
          </a:xfrm>
          <a:prstGeom prst="rect">
            <a:avLst/>
          </a:prstGeom>
          <a:noFill/>
        </p:spPr>
        <p:txBody>
          <a:bodyPr wrap="none" rtlCol="0">
            <a:spAutoFit/>
          </a:bodyPr>
          <a:lstStyle/>
          <a:p>
            <a:r>
              <a:rPr lang="en-US" sz="2800" b="1" dirty="0">
                <a:effectLst/>
                <a:latin typeface="Calibri" panose="020F0502020204030204" pitchFamily="34" charset="0"/>
                <a:ea typeface="Calibri" panose="020F0502020204030204" pitchFamily="34" charset="0"/>
                <a:cs typeface="Times New Roman" panose="02020603050405020304" pitchFamily="18" charset="0"/>
              </a:rPr>
              <a:t>Word2Vec</a:t>
            </a:r>
            <a:r>
              <a:rPr lang="en-US" sz="2800" dirty="0">
                <a:effectLst/>
                <a:latin typeface="Calibri" panose="020F0502020204030204" pitchFamily="34" charset="0"/>
                <a:ea typeface="Calibri" panose="020F0502020204030204" pitchFamily="34" charset="0"/>
                <a:cs typeface="Times New Roman" panose="02020603050405020304" pitchFamily="18" charset="0"/>
              </a:rPr>
              <a:t> uses a concept called </a:t>
            </a:r>
            <a:r>
              <a:rPr lang="en-US" sz="2800" b="1" dirty="0">
                <a:effectLst/>
                <a:latin typeface="Calibri" panose="020F0502020204030204" pitchFamily="34" charset="0"/>
                <a:ea typeface="Calibri" panose="020F0502020204030204" pitchFamily="34" charset="0"/>
                <a:cs typeface="Times New Roman" panose="02020603050405020304" pitchFamily="18" charset="0"/>
              </a:rPr>
              <a:t>N-gram</a:t>
            </a:r>
            <a:r>
              <a:rPr lang="en-US" sz="2800" dirty="0">
                <a:effectLst/>
                <a:latin typeface="Calibri" panose="020F0502020204030204" pitchFamily="34" charset="0"/>
                <a:ea typeface="Calibri" panose="020F0502020204030204" pitchFamily="34" charset="0"/>
                <a:cs typeface="Times New Roman" panose="02020603050405020304" pitchFamily="18" charset="0"/>
              </a:rPr>
              <a:t> analysis </a:t>
            </a:r>
            <a:endParaRPr lang="en-US" sz="2800" dirty="0"/>
          </a:p>
        </p:txBody>
      </p:sp>
    </p:spTree>
    <p:extLst>
      <p:ext uri="{BB962C8B-B14F-4D97-AF65-F5344CB8AC3E}">
        <p14:creationId xmlns:p14="http://schemas.microsoft.com/office/powerpoint/2010/main" val="3954113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BA53A9-F930-457B-BD2C-595B341522F1}"/>
              </a:ext>
            </a:extLst>
          </p:cNvPr>
          <p:cNvPicPr/>
          <p:nvPr/>
        </p:nvPicPr>
        <p:blipFill rotWithShape="1">
          <a:blip r:embed="rId3"/>
          <a:srcRect l="31702" t="6394" r="35879" b="8436"/>
          <a:stretch/>
        </p:blipFill>
        <p:spPr bwMode="auto">
          <a:xfrm>
            <a:off x="679994" y="643459"/>
            <a:ext cx="11343235" cy="6153172"/>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A91EFB8-EF32-4989-A11B-26DD2832770E}"/>
              </a:ext>
            </a:extLst>
          </p:cNvPr>
          <p:cNvSpPr txBox="1"/>
          <p:nvPr/>
        </p:nvSpPr>
        <p:spPr>
          <a:xfrm>
            <a:off x="7308402" y="378002"/>
            <a:ext cx="6094602" cy="265457"/>
          </a:xfrm>
          <a:prstGeom prst="rect">
            <a:avLst/>
          </a:prstGeom>
          <a:noFill/>
        </p:spPr>
        <p:txBody>
          <a:bodyPr wrap="square">
            <a:spAutoFit/>
          </a:bodyPr>
          <a:lstStyle/>
          <a:p>
            <a:pPr marL="0" marR="0">
              <a:lnSpc>
                <a:spcPct val="107000"/>
              </a:lnSpc>
              <a:spcBef>
                <a:spcPts val="0"/>
              </a:spcBef>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http://mccormickml.com/2016/04/19/word2vec-tutorial-the-skip-gram-model/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BAB6F3C-F46A-414D-8692-EA8B4E036117}"/>
              </a:ext>
            </a:extLst>
          </p:cNvPr>
          <p:cNvSpPr txBox="1"/>
          <p:nvPr/>
        </p:nvSpPr>
        <p:spPr>
          <a:xfrm>
            <a:off x="104173" y="128169"/>
            <a:ext cx="679994" cy="369332"/>
          </a:xfrm>
          <a:prstGeom prst="rect">
            <a:avLst/>
          </a:prstGeom>
          <a:noFill/>
        </p:spPr>
        <p:txBody>
          <a:bodyPr wrap="none" rtlCol="0">
            <a:spAutoFit/>
          </a:bodyPr>
          <a:lstStyle/>
          <a:p>
            <a:r>
              <a:rPr lang="en-US" dirty="0"/>
              <a:t>Fig. 6</a:t>
            </a:r>
          </a:p>
        </p:txBody>
      </p:sp>
    </p:spTree>
    <p:extLst>
      <p:ext uri="{BB962C8B-B14F-4D97-AF65-F5344CB8AC3E}">
        <p14:creationId xmlns:p14="http://schemas.microsoft.com/office/powerpoint/2010/main" val="885665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BE9B5-A19B-440D-8B36-EC276965E57E}"/>
              </a:ext>
            </a:extLst>
          </p:cNvPr>
          <p:cNvPicPr>
            <a:picLocks noChangeAspect="1"/>
          </p:cNvPicPr>
          <p:nvPr/>
        </p:nvPicPr>
        <p:blipFill rotWithShape="1">
          <a:blip r:embed="rId3"/>
          <a:srcRect r="3830"/>
          <a:stretch/>
        </p:blipFill>
        <p:spPr>
          <a:xfrm>
            <a:off x="1828800" y="1054016"/>
            <a:ext cx="9896354" cy="5145192"/>
          </a:xfrm>
          <a:prstGeom prst="rect">
            <a:avLst/>
          </a:prstGeom>
        </p:spPr>
      </p:pic>
    </p:spTree>
    <p:extLst>
      <p:ext uri="{BB962C8B-B14F-4D97-AF65-F5344CB8AC3E}">
        <p14:creationId xmlns:p14="http://schemas.microsoft.com/office/powerpoint/2010/main" val="1529928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0EDF20-0BF2-41E1-B967-C1BFDB93D95E}"/>
              </a:ext>
            </a:extLst>
          </p:cNvPr>
          <p:cNvPicPr>
            <a:picLocks noChangeAspect="1"/>
          </p:cNvPicPr>
          <p:nvPr/>
        </p:nvPicPr>
        <p:blipFill>
          <a:blip r:embed="rId3"/>
          <a:stretch>
            <a:fillRect/>
          </a:stretch>
        </p:blipFill>
        <p:spPr>
          <a:xfrm>
            <a:off x="3565003" y="1701648"/>
            <a:ext cx="7511098" cy="5126166"/>
          </a:xfrm>
          <a:prstGeom prst="rect">
            <a:avLst/>
          </a:prstGeom>
        </p:spPr>
      </p:pic>
    </p:spTree>
    <p:extLst>
      <p:ext uri="{BB962C8B-B14F-4D97-AF65-F5344CB8AC3E}">
        <p14:creationId xmlns:p14="http://schemas.microsoft.com/office/powerpoint/2010/main" val="2369657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C6BF7A-8D42-43DA-957B-E5288CCC1638}"/>
              </a:ext>
            </a:extLst>
          </p:cNvPr>
          <p:cNvPicPr>
            <a:picLocks noChangeAspect="1"/>
          </p:cNvPicPr>
          <p:nvPr/>
        </p:nvPicPr>
        <p:blipFill>
          <a:blip r:embed="rId3"/>
          <a:stretch>
            <a:fillRect/>
          </a:stretch>
        </p:blipFill>
        <p:spPr>
          <a:xfrm>
            <a:off x="291928" y="1321782"/>
            <a:ext cx="11112994" cy="4685478"/>
          </a:xfrm>
          <a:prstGeom prst="rect">
            <a:avLst/>
          </a:prstGeom>
        </p:spPr>
      </p:pic>
    </p:spTree>
    <p:extLst>
      <p:ext uri="{BB962C8B-B14F-4D97-AF65-F5344CB8AC3E}">
        <p14:creationId xmlns:p14="http://schemas.microsoft.com/office/powerpoint/2010/main" val="1260029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2E23-71CE-4378-9F96-7DC8E65F5BF3}"/>
              </a:ext>
            </a:extLst>
          </p:cNvPr>
          <p:cNvSpPr>
            <a:spLocks noGrp="1"/>
          </p:cNvSpPr>
          <p:nvPr>
            <p:ph type="title"/>
          </p:nvPr>
        </p:nvSpPr>
        <p:spPr>
          <a:xfrm>
            <a:off x="619950" y="44643"/>
            <a:ext cx="10515600" cy="1325563"/>
          </a:xfrm>
        </p:spPr>
        <p:txBody>
          <a:bodyPr/>
          <a:lstStyle/>
          <a:p>
            <a:pPr algn="ctr"/>
            <a:r>
              <a:rPr lang="en-US" sz="4400" b="1" dirty="0"/>
              <a:t>Information Entropy Rules</a:t>
            </a:r>
            <a:endParaRPr lang="en-US" b="1" dirty="0"/>
          </a:p>
        </p:txBody>
      </p:sp>
      <p:sp>
        <p:nvSpPr>
          <p:cNvPr id="3" name="TextBox 2">
            <a:extLst>
              <a:ext uri="{FF2B5EF4-FFF2-40B4-BE49-F238E27FC236}">
                <a16:creationId xmlns:a16="http://schemas.microsoft.com/office/drawing/2014/main" id="{640B1B93-AB6A-4A96-89DF-C079F578606C}"/>
              </a:ext>
            </a:extLst>
          </p:cNvPr>
          <p:cNvSpPr txBox="1"/>
          <p:nvPr/>
        </p:nvSpPr>
        <p:spPr>
          <a:xfrm>
            <a:off x="175945" y="1622433"/>
            <a:ext cx="12213600" cy="369332"/>
          </a:xfrm>
          <a:prstGeom prst="rect">
            <a:avLst/>
          </a:prstGeom>
          <a:noFill/>
        </p:spPr>
        <p:txBody>
          <a:bodyPr wrap="none" rtlCol="0">
            <a:spAutoFit/>
          </a:bodyPr>
          <a:lstStyle/>
          <a:p>
            <a:r>
              <a:rPr lang="en-US" b="0" i="0" dirty="0">
                <a:solidFill>
                  <a:srgbClr val="2A2A2A"/>
                </a:solidFill>
                <a:effectLst/>
                <a:latin typeface="Merriweather" panose="00000500000000000000" pitchFamily="2" charset="0"/>
              </a:rPr>
              <a:t>“Entropy, as a measure of information content and complexity, was first introduced by </a:t>
            </a:r>
            <a:r>
              <a:rPr lang="en-US" b="0" i="0" u="none" strike="noStrike" dirty="0">
                <a:solidFill>
                  <a:srgbClr val="006FB7"/>
                </a:solidFill>
                <a:effectLst/>
                <a:latin typeface="Merriweather" panose="00000500000000000000" pitchFamily="2" charset="0"/>
              </a:rPr>
              <a:t>Shannon (1948</a:t>
            </a:r>
            <a:r>
              <a:rPr lang="en-US" b="0" i="0" dirty="0">
                <a:solidFill>
                  <a:srgbClr val="2A2A2A"/>
                </a:solidFill>
                <a:effectLst/>
                <a:latin typeface="Merriweather" panose="00000500000000000000" pitchFamily="2" charset="0"/>
              </a:rPr>
              <a:t>).” </a:t>
            </a:r>
            <a:endParaRPr lang="en-US" dirty="0"/>
          </a:p>
        </p:txBody>
      </p:sp>
      <p:sp>
        <p:nvSpPr>
          <p:cNvPr id="4" name="TextBox 3">
            <a:extLst>
              <a:ext uri="{FF2B5EF4-FFF2-40B4-BE49-F238E27FC236}">
                <a16:creationId xmlns:a16="http://schemas.microsoft.com/office/drawing/2014/main" id="{A3BC1749-5DDB-4EFB-B236-2F78FADBF1D3}"/>
              </a:ext>
            </a:extLst>
          </p:cNvPr>
          <p:cNvSpPr txBox="1"/>
          <p:nvPr/>
        </p:nvSpPr>
        <p:spPr>
          <a:xfrm>
            <a:off x="0" y="2496218"/>
            <a:ext cx="12296171" cy="369332"/>
          </a:xfrm>
          <a:prstGeom prst="rect">
            <a:avLst/>
          </a:prstGeom>
          <a:noFill/>
        </p:spPr>
        <p:txBody>
          <a:bodyPr wrap="square" rtlCol="0">
            <a:spAutoFit/>
          </a:bodyPr>
          <a:lstStyle/>
          <a:p>
            <a:r>
              <a:rPr lang="en-US" dirty="0"/>
              <a:t>“</a:t>
            </a:r>
            <a:r>
              <a:rPr lang="en-US" b="0" i="0" dirty="0">
                <a:solidFill>
                  <a:srgbClr val="2A2A2A"/>
                </a:solidFill>
                <a:effectLst/>
                <a:latin typeface="Merriweather" panose="00000500000000000000" pitchFamily="2" charset="0"/>
              </a:rPr>
              <a:t>Topological entropy has been one of the most difficult to implement ‘in’ high-dimensionality problems. </a:t>
            </a:r>
            <a:r>
              <a:rPr lang="en-US" dirty="0"/>
              <a:t>”</a:t>
            </a:r>
          </a:p>
        </p:txBody>
      </p:sp>
      <p:sp>
        <p:nvSpPr>
          <p:cNvPr id="5" name="TextBox 4">
            <a:extLst>
              <a:ext uri="{FF2B5EF4-FFF2-40B4-BE49-F238E27FC236}">
                <a16:creationId xmlns:a16="http://schemas.microsoft.com/office/drawing/2014/main" id="{1AD846BD-FB2C-4623-90EA-65D8DEE72341}"/>
              </a:ext>
            </a:extLst>
          </p:cNvPr>
          <p:cNvSpPr txBox="1"/>
          <p:nvPr/>
        </p:nvSpPr>
        <p:spPr>
          <a:xfrm>
            <a:off x="0" y="6228893"/>
            <a:ext cx="5115503" cy="276999"/>
          </a:xfrm>
          <a:prstGeom prst="rect">
            <a:avLst/>
          </a:prstGeom>
          <a:noFill/>
        </p:spPr>
        <p:txBody>
          <a:bodyPr wrap="none" rtlCol="0">
            <a:spAutoFit/>
          </a:bodyPr>
          <a:lstStyle/>
          <a:p>
            <a:r>
              <a:rPr lang="en-US" sz="1200" b="0" i="1" dirty="0" err="1">
                <a:solidFill>
                  <a:srgbClr val="2A2A2A"/>
                </a:solidFill>
                <a:effectLst/>
                <a:latin typeface="Source Sans Pro" panose="020B0503030403020204" pitchFamily="34" charset="0"/>
              </a:rPr>
              <a:t>Koslicki</a:t>
            </a:r>
            <a:r>
              <a:rPr lang="en-US" sz="1200" b="0" i="1" dirty="0">
                <a:solidFill>
                  <a:srgbClr val="2A2A2A"/>
                </a:solidFill>
                <a:effectLst/>
                <a:latin typeface="Source Sans Pro" panose="020B0503030403020204" pitchFamily="34" charset="0"/>
              </a:rPr>
              <a:t>, D. Bioinformatics</a:t>
            </a:r>
            <a:r>
              <a:rPr lang="en-US" sz="1200" b="0" i="0" dirty="0">
                <a:solidFill>
                  <a:srgbClr val="2A2A2A"/>
                </a:solidFill>
                <a:effectLst/>
                <a:latin typeface="Source Sans Pro" panose="020B0503030403020204" pitchFamily="34" charset="0"/>
              </a:rPr>
              <a:t>, Volume 27, Issue 8, 15 April 2011, Pages 1061–1067</a:t>
            </a:r>
            <a:endParaRPr lang="en-US" sz="1200" dirty="0"/>
          </a:p>
        </p:txBody>
      </p:sp>
      <p:sp>
        <p:nvSpPr>
          <p:cNvPr id="6" name="TextBox 5">
            <a:extLst>
              <a:ext uri="{FF2B5EF4-FFF2-40B4-BE49-F238E27FC236}">
                <a16:creationId xmlns:a16="http://schemas.microsoft.com/office/drawing/2014/main" id="{AFC58831-99AB-4E1B-9591-454DBD070078}"/>
              </a:ext>
            </a:extLst>
          </p:cNvPr>
          <p:cNvSpPr txBox="1"/>
          <p:nvPr/>
        </p:nvSpPr>
        <p:spPr>
          <a:xfrm>
            <a:off x="0" y="6492875"/>
            <a:ext cx="9838481" cy="276999"/>
          </a:xfrm>
          <a:prstGeom prst="rect">
            <a:avLst/>
          </a:prstGeom>
          <a:noFill/>
        </p:spPr>
        <p:txBody>
          <a:bodyPr wrap="square" rtlCol="0">
            <a:spAutoFit/>
          </a:bodyPr>
          <a:lstStyle/>
          <a:p>
            <a:pPr algn="l" fontAlgn="base"/>
            <a:r>
              <a:rPr lang="en-US" sz="1200" dirty="0"/>
              <a:t>Shannon C.E. A Mathematical theory of communication, Bell Syst. Tech. J., 1948, vol. 27 (pg. 379-423)</a:t>
            </a:r>
          </a:p>
        </p:txBody>
      </p:sp>
      <p:sp>
        <p:nvSpPr>
          <p:cNvPr id="7" name="TextBox 6">
            <a:extLst>
              <a:ext uri="{FF2B5EF4-FFF2-40B4-BE49-F238E27FC236}">
                <a16:creationId xmlns:a16="http://schemas.microsoft.com/office/drawing/2014/main" id="{5D598F6D-9235-43A7-B326-77FD5C29A473}"/>
              </a:ext>
            </a:extLst>
          </p:cNvPr>
          <p:cNvSpPr txBox="1"/>
          <p:nvPr/>
        </p:nvSpPr>
        <p:spPr>
          <a:xfrm>
            <a:off x="262074" y="3767823"/>
            <a:ext cx="11006559" cy="1200329"/>
          </a:xfrm>
          <a:prstGeom prst="rect">
            <a:avLst/>
          </a:prstGeom>
          <a:noFill/>
        </p:spPr>
        <p:txBody>
          <a:bodyPr wrap="square" rtlCol="0">
            <a:spAutoFit/>
          </a:bodyPr>
          <a:lstStyle/>
          <a:p>
            <a:r>
              <a:rPr lang="en-US" b="0" i="0" dirty="0">
                <a:solidFill>
                  <a:srgbClr val="2A2A2A"/>
                </a:solidFill>
                <a:effectLst/>
                <a:latin typeface="Merriweather" panose="00000500000000000000" pitchFamily="2" charset="0"/>
              </a:rPr>
              <a:t> However in </a:t>
            </a:r>
            <a:r>
              <a:rPr lang="en-US" b="0" i="0" u="none" strike="noStrike" dirty="0" err="1">
                <a:solidFill>
                  <a:srgbClr val="006FB7"/>
                </a:solidFill>
                <a:effectLst/>
                <a:latin typeface="Merriweather" panose="00000500000000000000" pitchFamily="2" charset="0"/>
              </a:rPr>
              <a:t>Colosimo</a:t>
            </a:r>
            <a:r>
              <a:rPr lang="en-US" b="0" i="0" u="none" strike="noStrike" dirty="0">
                <a:solidFill>
                  <a:srgbClr val="006FB7"/>
                </a:solidFill>
                <a:effectLst/>
                <a:latin typeface="Merriweather" panose="00000500000000000000" pitchFamily="2" charset="0"/>
              </a:rPr>
              <a:t> and de Luca (2000</a:t>
            </a:r>
            <a:r>
              <a:rPr lang="en-US" b="0" i="0" dirty="0">
                <a:solidFill>
                  <a:srgbClr val="2A2A2A"/>
                </a:solidFill>
                <a:effectLst/>
                <a:latin typeface="Merriweather" panose="00000500000000000000" pitchFamily="2" charset="0"/>
              </a:rPr>
              <a:t>), it is found that the complexity of randomly produced sequences is </a:t>
            </a:r>
            <a:r>
              <a:rPr lang="en-US" b="0" i="1" dirty="0">
                <a:solidFill>
                  <a:srgbClr val="2A2A2A"/>
                </a:solidFill>
                <a:effectLst/>
                <a:latin typeface="Merriweather" panose="00000500000000000000" pitchFamily="2" charset="0"/>
              </a:rPr>
              <a:t>higher</a:t>
            </a:r>
            <a:r>
              <a:rPr lang="en-US" b="0" i="0" dirty="0">
                <a:solidFill>
                  <a:srgbClr val="2A2A2A"/>
                </a:solidFill>
                <a:effectLst/>
                <a:latin typeface="Merriweather" panose="00000500000000000000" pitchFamily="2" charset="0"/>
              </a:rPr>
              <a:t> than that of DNA sequences, a result one would expect given the commonly held notion that </a:t>
            </a:r>
            <a:r>
              <a:rPr lang="en-US" b="0" i="0" dirty="0">
                <a:solidFill>
                  <a:srgbClr val="2A2A2A"/>
                </a:solidFill>
                <a:effectLst/>
                <a:highlight>
                  <a:srgbClr val="FFFF00"/>
                </a:highlight>
                <a:latin typeface="Merriweather" panose="00000500000000000000" pitchFamily="2" charset="0"/>
              </a:rPr>
              <a:t>intron regions of DNA are free from selective pressure and so evolve more randomly than do exon regions.</a:t>
            </a:r>
            <a:endParaRPr lang="en-US" dirty="0">
              <a:highlight>
                <a:srgbClr val="FFFF00"/>
              </a:highlight>
            </a:endParaRPr>
          </a:p>
        </p:txBody>
      </p:sp>
      <p:sp>
        <p:nvSpPr>
          <p:cNvPr id="8" name="TextBox 7">
            <a:extLst>
              <a:ext uri="{FF2B5EF4-FFF2-40B4-BE49-F238E27FC236}">
                <a16:creationId xmlns:a16="http://schemas.microsoft.com/office/drawing/2014/main" id="{56531C4C-B2BF-4814-9F9C-4A54260851E7}"/>
              </a:ext>
            </a:extLst>
          </p:cNvPr>
          <p:cNvSpPr txBox="1"/>
          <p:nvPr/>
        </p:nvSpPr>
        <p:spPr>
          <a:xfrm>
            <a:off x="2824222" y="3194374"/>
            <a:ext cx="6107056" cy="369332"/>
          </a:xfrm>
          <a:prstGeom prst="rect">
            <a:avLst/>
          </a:prstGeom>
          <a:noFill/>
        </p:spPr>
        <p:txBody>
          <a:bodyPr wrap="none" rtlCol="0">
            <a:spAutoFit/>
          </a:bodyPr>
          <a:lstStyle/>
          <a:p>
            <a:r>
              <a:rPr lang="en-US" b="1" dirty="0"/>
              <a:t>The Biological Analogy to Language Processing and Translation</a:t>
            </a:r>
          </a:p>
        </p:txBody>
      </p:sp>
      <p:sp>
        <p:nvSpPr>
          <p:cNvPr id="9" name="TextBox 8">
            <a:extLst>
              <a:ext uri="{FF2B5EF4-FFF2-40B4-BE49-F238E27FC236}">
                <a16:creationId xmlns:a16="http://schemas.microsoft.com/office/drawing/2014/main" id="{A8DF5165-E698-4618-87F4-7C2E8101C63E}"/>
              </a:ext>
            </a:extLst>
          </p:cNvPr>
          <p:cNvSpPr txBox="1"/>
          <p:nvPr/>
        </p:nvSpPr>
        <p:spPr>
          <a:xfrm>
            <a:off x="0" y="5968589"/>
            <a:ext cx="6406947" cy="276999"/>
          </a:xfrm>
          <a:prstGeom prst="rect">
            <a:avLst/>
          </a:prstGeom>
          <a:noFill/>
        </p:spPr>
        <p:txBody>
          <a:bodyPr wrap="none" rtlCol="0">
            <a:spAutoFit/>
          </a:bodyPr>
          <a:lstStyle/>
          <a:p>
            <a:pPr algn="l" fontAlgn="base"/>
            <a:r>
              <a:rPr lang="en-US" sz="1200" dirty="0" err="1"/>
              <a:t>Colosimo</a:t>
            </a:r>
            <a:r>
              <a:rPr lang="en-US" sz="1200" dirty="0"/>
              <a:t> A.,  de Luca A. Special factors in biological strings, J. </a:t>
            </a:r>
            <a:r>
              <a:rPr lang="en-US" sz="1200" dirty="0" err="1"/>
              <a:t>Theor</a:t>
            </a:r>
            <a:r>
              <a:rPr lang="en-US" sz="1200" dirty="0"/>
              <a:t>. Biol., 2000, vol. 204 (pg. 29-46)</a:t>
            </a:r>
          </a:p>
        </p:txBody>
      </p:sp>
    </p:spTree>
    <p:extLst>
      <p:ext uri="{BB962C8B-B14F-4D97-AF65-F5344CB8AC3E}">
        <p14:creationId xmlns:p14="http://schemas.microsoft.com/office/powerpoint/2010/main" val="597328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591EC-51B1-4C9D-8965-3AB04407C567}"/>
              </a:ext>
            </a:extLst>
          </p:cNvPr>
          <p:cNvPicPr>
            <a:picLocks noChangeAspect="1"/>
          </p:cNvPicPr>
          <p:nvPr/>
        </p:nvPicPr>
        <p:blipFill>
          <a:blip r:embed="rId3"/>
          <a:stretch>
            <a:fillRect/>
          </a:stretch>
        </p:blipFill>
        <p:spPr>
          <a:xfrm>
            <a:off x="503498" y="1793357"/>
            <a:ext cx="11185003" cy="4256371"/>
          </a:xfrm>
          <a:prstGeom prst="rect">
            <a:avLst/>
          </a:prstGeom>
        </p:spPr>
      </p:pic>
      <p:sp>
        <p:nvSpPr>
          <p:cNvPr id="4" name="TextBox 3">
            <a:extLst>
              <a:ext uri="{FF2B5EF4-FFF2-40B4-BE49-F238E27FC236}">
                <a16:creationId xmlns:a16="http://schemas.microsoft.com/office/drawing/2014/main" id="{B0022DFB-8032-41F1-B2AB-4D9587A1F6AE}"/>
              </a:ext>
            </a:extLst>
          </p:cNvPr>
          <p:cNvSpPr txBox="1"/>
          <p:nvPr/>
        </p:nvSpPr>
        <p:spPr>
          <a:xfrm flipH="1">
            <a:off x="1332724" y="498273"/>
            <a:ext cx="9526549" cy="1077218"/>
          </a:xfrm>
          <a:prstGeom prst="rect">
            <a:avLst/>
          </a:prstGeom>
          <a:noFill/>
        </p:spPr>
        <p:txBody>
          <a:bodyPr wrap="square" rtlCol="0">
            <a:spAutoFit/>
          </a:bodyPr>
          <a:lstStyle/>
          <a:p>
            <a:pPr algn="ctr"/>
            <a:r>
              <a:rPr lang="en-US" sz="3200" b="1" dirty="0"/>
              <a:t>Remember to Remove Stop Words</a:t>
            </a:r>
          </a:p>
          <a:p>
            <a:endParaRPr lang="en-US" sz="3200" dirty="0"/>
          </a:p>
        </p:txBody>
      </p:sp>
    </p:spTree>
    <p:extLst>
      <p:ext uri="{BB962C8B-B14F-4D97-AF65-F5344CB8AC3E}">
        <p14:creationId xmlns:p14="http://schemas.microsoft.com/office/powerpoint/2010/main" val="1206466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0F04-ECDB-4F23-BB89-B414314148B1}"/>
              </a:ext>
            </a:extLst>
          </p:cNvPr>
          <p:cNvSpPr>
            <a:spLocks noGrp="1"/>
          </p:cNvSpPr>
          <p:nvPr>
            <p:ph type="title"/>
          </p:nvPr>
        </p:nvSpPr>
        <p:spPr/>
        <p:txBody>
          <a:bodyPr/>
          <a:lstStyle/>
          <a:p>
            <a:pPr algn="ctr"/>
            <a:r>
              <a:rPr lang="en-US" b="1" dirty="0"/>
              <a:t>Negativity and Machine Learning</a:t>
            </a:r>
          </a:p>
        </p:txBody>
      </p:sp>
      <p:sp>
        <p:nvSpPr>
          <p:cNvPr id="3" name="TextBox 2">
            <a:extLst>
              <a:ext uri="{FF2B5EF4-FFF2-40B4-BE49-F238E27FC236}">
                <a16:creationId xmlns:a16="http://schemas.microsoft.com/office/drawing/2014/main" id="{0BC8B9EA-6A78-4034-957A-344CBB550B4C}"/>
              </a:ext>
            </a:extLst>
          </p:cNvPr>
          <p:cNvSpPr txBox="1"/>
          <p:nvPr/>
        </p:nvSpPr>
        <p:spPr>
          <a:xfrm>
            <a:off x="3808071" y="2257063"/>
            <a:ext cx="3372590" cy="369332"/>
          </a:xfrm>
          <a:prstGeom prst="rect">
            <a:avLst/>
          </a:prstGeom>
          <a:noFill/>
        </p:spPr>
        <p:txBody>
          <a:bodyPr wrap="none" rtlCol="0">
            <a:spAutoFit/>
          </a:bodyPr>
          <a:lstStyle/>
          <a:p>
            <a:r>
              <a:rPr lang="en-US" dirty="0"/>
              <a:t>Or, mixing randomness with order</a:t>
            </a:r>
          </a:p>
        </p:txBody>
      </p:sp>
    </p:spTree>
    <p:extLst>
      <p:ext uri="{BB962C8B-B14F-4D97-AF65-F5344CB8AC3E}">
        <p14:creationId xmlns:p14="http://schemas.microsoft.com/office/powerpoint/2010/main" val="203355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3B12E-530C-404B-BFA6-FDA55B4E71F4}"/>
              </a:ext>
            </a:extLst>
          </p:cNvPr>
          <p:cNvPicPr>
            <a:picLocks noChangeAspect="1"/>
          </p:cNvPicPr>
          <p:nvPr/>
        </p:nvPicPr>
        <p:blipFill>
          <a:blip r:embed="rId3"/>
          <a:stretch>
            <a:fillRect/>
          </a:stretch>
        </p:blipFill>
        <p:spPr>
          <a:xfrm>
            <a:off x="2083443" y="1217595"/>
            <a:ext cx="8957508" cy="5264128"/>
          </a:xfrm>
          <a:prstGeom prst="rect">
            <a:avLst/>
          </a:prstGeom>
        </p:spPr>
      </p:pic>
    </p:spTree>
    <p:extLst>
      <p:ext uri="{BB962C8B-B14F-4D97-AF65-F5344CB8AC3E}">
        <p14:creationId xmlns:p14="http://schemas.microsoft.com/office/powerpoint/2010/main" val="2562182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FD32A2-E300-46AA-A236-DFEDE42DFD5E}"/>
              </a:ext>
            </a:extLst>
          </p:cNvPr>
          <p:cNvPicPr>
            <a:picLocks noChangeAspect="1"/>
          </p:cNvPicPr>
          <p:nvPr/>
        </p:nvPicPr>
        <p:blipFill>
          <a:blip r:embed="rId3"/>
          <a:stretch>
            <a:fillRect/>
          </a:stretch>
        </p:blipFill>
        <p:spPr>
          <a:xfrm>
            <a:off x="364678" y="755010"/>
            <a:ext cx="11098115" cy="5347979"/>
          </a:xfrm>
          <a:prstGeom prst="rect">
            <a:avLst/>
          </a:prstGeom>
        </p:spPr>
      </p:pic>
    </p:spTree>
    <p:extLst>
      <p:ext uri="{BB962C8B-B14F-4D97-AF65-F5344CB8AC3E}">
        <p14:creationId xmlns:p14="http://schemas.microsoft.com/office/powerpoint/2010/main" val="393033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BA6B-2A4A-479B-B2AB-62E1D4F0BD6A}"/>
              </a:ext>
            </a:extLst>
          </p:cNvPr>
          <p:cNvSpPr>
            <a:spLocks noGrp="1"/>
          </p:cNvSpPr>
          <p:nvPr>
            <p:ph type="title"/>
          </p:nvPr>
        </p:nvSpPr>
        <p:spPr/>
        <p:txBody>
          <a:bodyPr/>
          <a:lstStyle/>
          <a:p>
            <a:r>
              <a:rPr lang="en-US" b="1" u="sng" dirty="0"/>
              <a:t>Table of Contents</a:t>
            </a:r>
          </a:p>
        </p:txBody>
      </p:sp>
      <p:sp>
        <p:nvSpPr>
          <p:cNvPr id="6" name="TextBox 5">
            <a:extLst>
              <a:ext uri="{FF2B5EF4-FFF2-40B4-BE49-F238E27FC236}">
                <a16:creationId xmlns:a16="http://schemas.microsoft.com/office/drawing/2014/main" id="{0BD9B8F1-972D-4841-AF63-CDBA732B01BC}"/>
              </a:ext>
            </a:extLst>
          </p:cNvPr>
          <p:cNvSpPr txBox="1"/>
          <p:nvPr/>
        </p:nvSpPr>
        <p:spPr>
          <a:xfrm>
            <a:off x="838200" y="1835116"/>
            <a:ext cx="6094070" cy="369332"/>
          </a:xfrm>
          <a:prstGeom prst="rect">
            <a:avLst/>
          </a:prstGeom>
          <a:noFill/>
        </p:spPr>
        <p:txBody>
          <a:bodyPr wrap="square">
            <a:spAutoFit/>
          </a:bodyPr>
          <a:lstStyle/>
          <a:p>
            <a:pPr marL="285750" indent="-285750">
              <a:buFont typeface="Arial" panose="020B0604020202020204" pitchFamily="34" charset="0"/>
              <a:buChar char="•"/>
            </a:pPr>
            <a:r>
              <a:rPr lang="en-US" b="1" dirty="0"/>
              <a:t>Types of Data</a:t>
            </a:r>
            <a:endParaRPr lang="en-US" dirty="0"/>
          </a:p>
        </p:txBody>
      </p:sp>
      <p:sp>
        <p:nvSpPr>
          <p:cNvPr id="8" name="TextBox 7">
            <a:extLst>
              <a:ext uri="{FF2B5EF4-FFF2-40B4-BE49-F238E27FC236}">
                <a16:creationId xmlns:a16="http://schemas.microsoft.com/office/drawing/2014/main" id="{40CD49DD-483E-4C87-B8EF-C5A0A49631D7}"/>
              </a:ext>
            </a:extLst>
          </p:cNvPr>
          <p:cNvSpPr txBox="1"/>
          <p:nvPr/>
        </p:nvSpPr>
        <p:spPr>
          <a:xfrm>
            <a:off x="838200" y="2524201"/>
            <a:ext cx="6094070" cy="369332"/>
          </a:xfrm>
          <a:prstGeom prst="rect">
            <a:avLst/>
          </a:prstGeom>
          <a:noFill/>
        </p:spPr>
        <p:txBody>
          <a:bodyPr wrap="square">
            <a:spAutoFit/>
          </a:bodyPr>
          <a:lstStyle/>
          <a:p>
            <a:pPr marL="285750" indent="-285750">
              <a:buFont typeface="Arial" panose="020B0604020202020204" pitchFamily="34" charset="0"/>
              <a:buChar char="•"/>
            </a:pPr>
            <a:r>
              <a:rPr lang="en-US" b="1" dirty="0"/>
              <a:t>Vector Representation of Data</a:t>
            </a:r>
            <a:endParaRPr lang="en-US" dirty="0"/>
          </a:p>
        </p:txBody>
      </p:sp>
      <p:sp>
        <p:nvSpPr>
          <p:cNvPr id="10" name="TextBox 9">
            <a:extLst>
              <a:ext uri="{FF2B5EF4-FFF2-40B4-BE49-F238E27FC236}">
                <a16:creationId xmlns:a16="http://schemas.microsoft.com/office/drawing/2014/main" id="{4848D3D1-8814-43F5-915E-ACEAE9161071}"/>
              </a:ext>
            </a:extLst>
          </p:cNvPr>
          <p:cNvSpPr txBox="1"/>
          <p:nvPr/>
        </p:nvSpPr>
        <p:spPr>
          <a:xfrm>
            <a:off x="838200" y="3244334"/>
            <a:ext cx="6094070" cy="369332"/>
          </a:xfrm>
          <a:prstGeom prst="rect">
            <a:avLst/>
          </a:prstGeom>
          <a:noFill/>
        </p:spPr>
        <p:txBody>
          <a:bodyPr wrap="square">
            <a:spAutoFit/>
          </a:bodyPr>
          <a:lstStyle/>
          <a:p>
            <a:pPr marL="285750" indent="-285750">
              <a:buFont typeface="Arial" panose="020B0604020202020204" pitchFamily="34" charset="0"/>
              <a:buChar char="•"/>
            </a:pPr>
            <a:r>
              <a:rPr lang="en-US" b="1" dirty="0"/>
              <a:t>N-Gram Analysis in NLP</a:t>
            </a:r>
            <a:endParaRPr lang="en-US" dirty="0"/>
          </a:p>
        </p:txBody>
      </p:sp>
      <p:sp>
        <p:nvSpPr>
          <p:cNvPr id="12" name="TextBox 11">
            <a:extLst>
              <a:ext uri="{FF2B5EF4-FFF2-40B4-BE49-F238E27FC236}">
                <a16:creationId xmlns:a16="http://schemas.microsoft.com/office/drawing/2014/main" id="{D4ABB049-1A0D-4B34-8DBB-53DE43977B4C}"/>
              </a:ext>
            </a:extLst>
          </p:cNvPr>
          <p:cNvSpPr txBox="1"/>
          <p:nvPr/>
        </p:nvSpPr>
        <p:spPr>
          <a:xfrm>
            <a:off x="838200" y="3809129"/>
            <a:ext cx="6094070" cy="369332"/>
          </a:xfrm>
          <a:prstGeom prst="rect">
            <a:avLst/>
          </a:prstGeom>
          <a:noFill/>
        </p:spPr>
        <p:txBody>
          <a:bodyPr wrap="square">
            <a:spAutoFit/>
          </a:bodyPr>
          <a:lstStyle/>
          <a:p>
            <a:pPr marL="285750" indent="-285750">
              <a:buFont typeface="Arial" panose="020B0604020202020204" pitchFamily="34" charset="0"/>
              <a:buChar char="•"/>
            </a:pPr>
            <a:r>
              <a:rPr lang="en-US" sz="1800" b="1" dirty="0"/>
              <a:t>Information Entropy</a:t>
            </a:r>
            <a:endParaRPr lang="en-US" dirty="0"/>
          </a:p>
        </p:txBody>
      </p:sp>
      <p:sp>
        <p:nvSpPr>
          <p:cNvPr id="14" name="TextBox 13">
            <a:extLst>
              <a:ext uri="{FF2B5EF4-FFF2-40B4-BE49-F238E27FC236}">
                <a16:creationId xmlns:a16="http://schemas.microsoft.com/office/drawing/2014/main" id="{42FA1590-2108-4BE0-AFD1-8DD05A52DBD3}"/>
              </a:ext>
            </a:extLst>
          </p:cNvPr>
          <p:cNvSpPr txBox="1"/>
          <p:nvPr/>
        </p:nvSpPr>
        <p:spPr>
          <a:xfrm>
            <a:off x="838200" y="4420761"/>
            <a:ext cx="6094070" cy="369332"/>
          </a:xfrm>
          <a:prstGeom prst="rect">
            <a:avLst/>
          </a:prstGeom>
          <a:noFill/>
        </p:spPr>
        <p:txBody>
          <a:bodyPr wrap="square">
            <a:spAutoFit/>
          </a:bodyPr>
          <a:lstStyle/>
          <a:p>
            <a:pPr marL="285750" indent="-285750">
              <a:buFont typeface="Arial" panose="020B0604020202020204" pitchFamily="34" charset="0"/>
              <a:buChar char="•"/>
            </a:pPr>
            <a:r>
              <a:rPr lang="en-US" b="1" dirty="0"/>
              <a:t>Negativity and Machine Learning</a:t>
            </a:r>
            <a:endParaRPr lang="en-US" dirty="0"/>
          </a:p>
        </p:txBody>
      </p:sp>
      <p:sp>
        <p:nvSpPr>
          <p:cNvPr id="16" name="TextBox 15">
            <a:extLst>
              <a:ext uri="{FF2B5EF4-FFF2-40B4-BE49-F238E27FC236}">
                <a16:creationId xmlns:a16="http://schemas.microsoft.com/office/drawing/2014/main" id="{DE012D40-91FC-48FE-82C9-0DC2A4E608B8}"/>
              </a:ext>
            </a:extLst>
          </p:cNvPr>
          <p:cNvSpPr txBox="1"/>
          <p:nvPr/>
        </p:nvSpPr>
        <p:spPr>
          <a:xfrm>
            <a:off x="838200" y="5523524"/>
            <a:ext cx="6094070" cy="369332"/>
          </a:xfrm>
          <a:prstGeom prst="rect">
            <a:avLst/>
          </a:prstGeom>
          <a:noFill/>
        </p:spPr>
        <p:txBody>
          <a:bodyPr wrap="square">
            <a:spAutoFit/>
          </a:bodyPr>
          <a:lstStyle/>
          <a:p>
            <a:pPr marL="285750" indent="-285750">
              <a:buFont typeface="Arial" panose="020B0604020202020204" pitchFamily="34" charset="0"/>
              <a:buChar char="•"/>
            </a:pPr>
            <a:r>
              <a:rPr lang="en-US" b="1" dirty="0"/>
              <a:t>Nirvana (or How </a:t>
            </a:r>
            <a:r>
              <a:rPr lang="en-US" sz="1800" b="1" dirty="0"/>
              <a:t>Looks can be Deceptive)</a:t>
            </a:r>
            <a:endParaRPr lang="en-US" dirty="0"/>
          </a:p>
        </p:txBody>
      </p:sp>
      <p:sp>
        <p:nvSpPr>
          <p:cNvPr id="11" name="TextBox 10">
            <a:extLst>
              <a:ext uri="{FF2B5EF4-FFF2-40B4-BE49-F238E27FC236}">
                <a16:creationId xmlns:a16="http://schemas.microsoft.com/office/drawing/2014/main" id="{975D7F8F-3399-481C-86CF-DED01BB2560F}"/>
              </a:ext>
            </a:extLst>
          </p:cNvPr>
          <p:cNvSpPr txBox="1"/>
          <p:nvPr/>
        </p:nvSpPr>
        <p:spPr>
          <a:xfrm>
            <a:off x="838200" y="4988057"/>
            <a:ext cx="6096000" cy="369332"/>
          </a:xfrm>
          <a:prstGeom prst="rect">
            <a:avLst/>
          </a:prstGeom>
          <a:noFill/>
        </p:spPr>
        <p:txBody>
          <a:bodyPr wrap="square">
            <a:spAutoFit/>
          </a:bodyPr>
          <a:lstStyle/>
          <a:p>
            <a:pPr marL="285750" indent="-285750">
              <a:buFont typeface="Arial" panose="020B0604020202020204" pitchFamily="34" charset="0"/>
              <a:buChar char="•"/>
            </a:pPr>
            <a:r>
              <a:rPr lang="en-US" b="1" dirty="0"/>
              <a:t>Examples</a:t>
            </a:r>
            <a:endParaRPr lang="en-US" dirty="0"/>
          </a:p>
        </p:txBody>
      </p:sp>
    </p:spTree>
    <p:extLst>
      <p:ext uri="{BB962C8B-B14F-4D97-AF65-F5344CB8AC3E}">
        <p14:creationId xmlns:p14="http://schemas.microsoft.com/office/powerpoint/2010/main" val="2731011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839B0F-BC62-4D52-B165-00E82EB9C984}"/>
              </a:ext>
            </a:extLst>
          </p:cNvPr>
          <p:cNvSpPr txBox="1"/>
          <p:nvPr/>
        </p:nvSpPr>
        <p:spPr>
          <a:xfrm>
            <a:off x="4946422" y="1716506"/>
            <a:ext cx="2397579" cy="769441"/>
          </a:xfrm>
          <a:prstGeom prst="rect">
            <a:avLst/>
          </a:prstGeom>
          <a:noFill/>
        </p:spPr>
        <p:txBody>
          <a:bodyPr wrap="none" rtlCol="0">
            <a:spAutoFit/>
          </a:bodyPr>
          <a:lstStyle/>
          <a:p>
            <a:r>
              <a:rPr lang="en-US" sz="4400" b="1" dirty="0"/>
              <a:t>Examples</a:t>
            </a:r>
          </a:p>
        </p:txBody>
      </p:sp>
    </p:spTree>
    <p:extLst>
      <p:ext uri="{BB962C8B-B14F-4D97-AF65-F5344CB8AC3E}">
        <p14:creationId xmlns:p14="http://schemas.microsoft.com/office/powerpoint/2010/main" val="279096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EEABC-D34B-440B-A77B-25348F62293C}"/>
              </a:ext>
            </a:extLst>
          </p:cNvPr>
          <p:cNvPicPr>
            <a:picLocks noChangeAspect="1"/>
          </p:cNvPicPr>
          <p:nvPr/>
        </p:nvPicPr>
        <p:blipFill>
          <a:blip r:embed="rId3"/>
          <a:stretch>
            <a:fillRect/>
          </a:stretch>
        </p:blipFill>
        <p:spPr>
          <a:xfrm>
            <a:off x="679343" y="1243261"/>
            <a:ext cx="11101497" cy="3874169"/>
          </a:xfrm>
          <a:prstGeom prst="rect">
            <a:avLst/>
          </a:prstGeom>
        </p:spPr>
      </p:pic>
    </p:spTree>
    <p:extLst>
      <p:ext uri="{BB962C8B-B14F-4D97-AF65-F5344CB8AC3E}">
        <p14:creationId xmlns:p14="http://schemas.microsoft.com/office/powerpoint/2010/main" val="3298873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CC1A97-DBA9-4BF4-AADB-FFBA59AC79AE}"/>
              </a:ext>
            </a:extLst>
          </p:cNvPr>
          <p:cNvPicPr>
            <a:picLocks noChangeAspect="1"/>
          </p:cNvPicPr>
          <p:nvPr/>
        </p:nvPicPr>
        <p:blipFill>
          <a:blip r:embed="rId3"/>
          <a:stretch>
            <a:fillRect/>
          </a:stretch>
        </p:blipFill>
        <p:spPr>
          <a:xfrm>
            <a:off x="436712" y="874295"/>
            <a:ext cx="10479529" cy="4908884"/>
          </a:xfrm>
          <a:prstGeom prst="rect">
            <a:avLst/>
          </a:prstGeom>
        </p:spPr>
      </p:pic>
    </p:spTree>
    <p:extLst>
      <p:ext uri="{BB962C8B-B14F-4D97-AF65-F5344CB8AC3E}">
        <p14:creationId xmlns:p14="http://schemas.microsoft.com/office/powerpoint/2010/main" val="2699861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AF106-D7AB-4C5C-8AA1-FA10DDA7460E}"/>
              </a:ext>
            </a:extLst>
          </p:cNvPr>
          <p:cNvPicPr>
            <a:picLocks noChangeAspect="1"/>
          </p:cNvPicPr>
          <p:nvPr/>
        </p:nvPicPr>
        <p:blipFill>
          <a:blip r:embed="rId3"/>
          <a:stretch>
            <a:fillRect/>
          </a:stretch>
        </p:blipFill>
        <p:spPr>
          <a:xfrm>
            <a:off x="3329700" y="868458"/>
            <a:ext cx="5532599" cy="5121084"/>
          </a:xfrm>
          <a:prstGeom prst="rect">
            <a:avLst/>
          </a:prstGeom>
        </p:spPr>
      </p:pic>
    </p:spTree>
    <p:extLst>
      <p:ext uri="{BB962C8B-B14F-4D97-AF65-F5344CB8AC3E}">
        <p14:creationId xmlns:p14="http://schemas.microsoft.com/office/powerpoint/2010/main" val="2162386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709A-3780-4DAA-BEB2-3AE665951616}"/>
              </a:ext>
            </a:extLst>
          </p:cNvPr>
          <p:cNvSpPr>
            <a:spLocks noGrp="1"/>
          </p:cNvSpPr>
          <p:nvPr>
            <p:ph type="title"/>
          </p:nvPr>
        </p:nvSpPr>
        <p:spPr>
          <a:xfrm>
            <a:off x="669759" y="1391820"/>
            <a:ext cx="10515600" cy="1325563"/>
          </a:xfrm>
        </p:spPr>
        <p:txBody>
          <a:bodyPr/>
          <a:lstStyle/>
          <a:p>
            <a:pPr algn="ctr"/>
            <a:r>
              <a:rPr lang="en-US" b="1" dirty="0"/>
              <a:t>Nirvana</a:t>
            </a:r>
          </a:p>
        </p:txBody>
      </p:sp>
    </p:spTree>
    <p:extLst>
      <p:ext uri="{BB962C8B-B14F-4D97-AF65-F5344CB8AC3E}">
        <p14:creationId xmlns:p14="http://schemas.microsoft.com/office/powerpoint/2010/main" val="3191932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FBC3F5-5A4F-45F6-8DFF-A06FB922134F}"/>
              </a:ext>
            </a:extLst>
          </p:cNvPr>
          <p:cNvPicPr>
            <a:picLocks noChangeAspect="1"/>
          </p:cNvPicPr>
          <p:nvPr/>
        </p:nvPicPr>
        <p:blipFill>
          <a:blip r:embed="rId3"/>
          <a:stretch>
            <a:fillRect/>
          </a:stretch>
        </p:blipFill>
        <p:spPr>
          <a:xfrm>
            <a:off x="2581154" y="31616"/>
            <a:ext cx="7062401" cy="6826383"/>
          </a:xfrm>
          <a:prstGeom prst="rect">
            <a:avLst/>
          </a:prstGeom>
        </p:spPr>
      </p:pic>
    </p:spTree>
    <p:extLst>
      <p:ext uri="{BB962C8B-B14F-4D97-AF65-F5344CB8AC3E}">
        <p14:creationId xmlns:p14="http://schemas.microsoft.com/office/powerpoint/2010/main" val="2148186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3FB39-CEA9-490D-8322-0273E7B0FE89}"/>
              </a:ext>
            </a:extLst>
          </p:cNvPr>
          <p:cNvPicPr>
            <a:picLocks noChangeAspect="1"/>
          </p:cNvPicPr>
          <p:nvPr/>
        </p:nvPicPr>
        <p:blipFill>
          <a:blip r:embed="rId3"/>
          <a:stretch>
            <a:fillRect/>
          </a:stretch>
        </p:blipFill>
        <p:spPr>
          <a:xfrm>
            <a:off x="108427" y="1616261"/>
            <a:ext cx="11975146" cy="4523282"/>
          </a:xfrm>
          <a:prstGeom prst="rect">
            <a:avLst/>
          </a:prstGeom>
        </p:spPr>
      </p:pic>
      <p:sp>
        <p:nvSpPr>
          <p:cNvPr id="2" name="TextBox 1">
            <a:extLst>
              <a:ext uri="{FF2B5EF4-FFF2-40B4-BE49-F238E27FC236}">
                <a16:creationId xmlns:a16="http://schemas.microsoft.com/office/drawing/2014/main" id="{E5B9E349-B1D2-48B2-A96F-41624545315E}"/>
              </a:ext>
            </a:extLst>
          </p:cNvPr>
          <p:cNvSpPr txBox="1"/>
          <p:nvPr/>
        </p:nvSpPr>
        <p:spPr>
          <a:xfrm>
            <a:off x="2423167" y="754008"/>
            <a:ext cx="7529112" cy="461665"/>
          </a:xfrm>
          <a:prstGeom prst="rect">
            <a:avLst/>
          </a:prstGeom>
          <a:noFill/>
        </p:spPr>
        <p:txBody>
          <a:bodyPr wrap="none" rtlCol="0">
            <a:spAutoFit/>
          </a:bodyPr>
          <a:lstStyle/>
          <a:p>
            <a:r>
              <a:rPr lang="en-US" sz="2400" b="1" dirty="0"/>
              <a:t>I Might Not Look Like Much, but Looks can be Deceptive </a:t>
            </a:r>
          </a:p>
        </p:txBody>
      </p:sp>
    </p:spTree>
    <p:extLst>
      <p:ext uri="{BB962C8B-B14F-4D97-AF65-F5344CB8AC3E}">
        <p14:creationId xmlns:p14="http://schemas.microsoft.com/office/powerpoint/2010/main" val="3319029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0554E-E4DF-4EA9-B93A-DD70EF37846C}"/>
              </a:ext>
            </a:extLst>
          </p:cNvPr>
          <p:cNvSpPr txBox="1"/>
          <p:nvPr/>
        </p:nvSpPr>
        <p:spPr>
          <a:xfrm>
            <a:off x="4961681" y="1701478"/>
            <a:ext cx="2268638" cy="830997"/>
          </a:xfrm>
          <a:prstGeom prst="rect">
            <a:avLst/>
          </a:prstGeom>
          <a:noFill/>
        </p:spPr>
        <p:txBody>
          <a:bodyPr wrap="square" rtlCol="0">
            <a:spAutoFit/>
          </a:bodyPr>
          <a:lstStyle/>
          <a:p>
            <a:r>
              <a:rPr lang="en-US" sz="4800" b="1" dirty="0"/>
              <a:t>The End</a:t>
            </a:r>
          </a:p>
        </p:txBody>
      </p:sp>
    </p:spTree>
    <p:extLst>
      <p:ext uri="{BB962C8B-B14F-4D97-AF65-F5344CB8AC3E}">
        <p14:creationId xmlns:p14="http://schemas.microsoft.com/office/powerpoint/2010/main" val="1066207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6F3820-933C-4E91-8137-9D956C434783}"/>
              </a:ext>
            </a:extLst>
          </p:cNvPr>
          <p:cNvSpPr txBox="1"/>
          <p:nvPr/>
        </p:nvSpPr>
        <p:spPr>
          <a:xfrm>
            <a:off x="4706969" y="1570849"/>
            <a:ext cx="3198540" cy="830997"/>
          </a:xfrm>
          <a:prstGeom prst="rect">
            <a:avLst/>
          </a:prstGeom>
          <a:noFill/>
        </p:spPr>
        <p:txBody>
          <a:bodyPr wrap="square" rtlCol="0">
            <a:spAutoFit/>
          </a:bodyPr>
          <a:lstStyle/>
          <a:p>
            <a:r>
              <a:rPr lang="en-US" sz="4800" b="1" dirty="0"/>
              <a:t>Questions?</a:t>
            </a:r>
          </a:p>
        </p:txBody>
      </p:sp>
    </p:spTree>
    <p:extLst>
      <p:ext uri="{BB962C8B-B14F-4D97-AF65-F5344CB8AC3E}">
        <p14:creationId xmlns:p14="http://schemas.microsoft.com/office/powerpoint/2010/main" val="3308568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ACB3-BBE6-4234-BC72-E0BE1D53571B}"/>
              </a:ext>
            </a:extLst>
          </p:cNvPr>
          <p:cNvSpPr>
            <a:spLocks noGrp="1"/>
          </p:cNvSpPr>
          <p:nvPr>
            <p:ph type="title"/>
          </p:nvPr>
        </p:nvSpPr>
        <p:spPr/>
        <p:txBody>
          <a:bodyPr/>
          <a:lstStyle/>
          <a:p>
            <a:pPr algn="ctr"/>
            <a:r>
              <a:rPr lang="en-US" b="1" dirty="0"/>
              <a:t>Types of Data</a:t>
            </a:r>
          </a:p>
        </p:txBody>
      </p:sp>
    </p:spTree>
    <p:extLst>
      <p:ext uri="{BB962C8B-B14F-4D97-AF65-F5344CB8AC3E}">
        <p14:creationId xmlns:p14="http://schemas.microsoft.com/office/powerpoint/2010/main" val="353530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31F37E-50A7-4D22-84DF-039C318364D6}"/>
              </a:ext>
            </a:extLst>
          </p:cNvPr>
          <p:cNvSpPr>
            <a:spLocks noGrp="1"/>
          </p:cNvSpPr>
          <p:nvPr>
            <p:ph type="title"/>
          </p:nvPr>
        </p:nvSpPr>
        <p:spPr>
          <a:xfrm>
            <a:off x="2154010" y="6299036"/>
            <a:ext cx="10515600" cy="369332"/>
          </a:xfrm>
        </p:spPr>
        <p:txBody>
          <a:bodyPr>
            <a:normAutofit/>
          </a:bodyPr>
          <a:lstStyle/>
          <a:p>
            <a:r>
              <a:rPr lang="en-US" sz="1200" dirty="0">
                <a:solidFill>
                  <a:srgbClr val="1C1D1F"/>
                </a:solidFill>
                <a:effectLst/>
                <a:latin typeface="Roboto" panose="02000000000000000000" pitchFamily="2" charset="0"/>
                <a:ea typeface="Calibri" panose="020F0502020204030204" pitchFamily="34" charset="0"/>
                <a:cs typeface="Times New Roman" panose="02020603050405020304" pitchFamily="18" charset="0"/>
              </a:rPr>
              <a:t>Natural Language Processing : Basics to Advanced with practical implementation using Python, TensorFlow, </a:t>
            </a:r>
            <a:r>
              <a:rPr lang="en-US" sz="1200" dirty="0" err="1">
                <a:solidFill>
                  <a:srgbClr val="1C1D1F"/>
                </a:solidFill>
                <a:effectLst/>
                <a:latin typeface="Roboto" panose="02000000000000000000" pitchFamily="2" charset="0"/>
                <a:ea typeface="Calibri" panose="020F0502020204030204" pitchFamily="34" charset="0"/>
                <a:cs typeface="Times New Roman" panose="02020603050405020304" pitchFamily="18" charset="0"/>
              </a:rPr>
              <a:t>spaCy</a:t>
            </a:r>
            <a:r>
              <a:rPr lang="en-US" sz="1200" dirty="0">
                <a:solidFill>
                  <a:srgbClr val="1C1D1F"/>
                </a:solidFill>
                <a:effectLst/>
                <a:latin typeface="Roboto" panose="02000000000000000000" pitchFamily="2" charset="0"/>
                <a:ea typeface="Calibri" panose="020F0502020204030204" pitchFamily="34" charset="0"/>
                <a:cs typeface="Times New Roman" panose="02020603050405020304" pitchFamily="18" charset="0"/>
              </a:rPr>
              <a:t>, </a:t>
            </a:r>
            <a:r>
              <a:rPr lang="en-US" sz="1200" dirty="0" err="1">
                <a:solidFill>
                  <a:srgbClr val="1C1D1F"/>
                </a:solidFill>
                <a:effectLst/>
                <a:latin typeface="Roboto" panose="02000000000000000000" pitchFamily="2" charset="0"/>
                <a:ea typeface="Calibri" panose="020F0502020204030204" pitchFamily="34" charset="0"/>
                <a:cs typeface="Times New Roman" panose="02020603050405020304" pitchFamily="18" charset="0"/>
              </a:rPr>
              <a:t>gensim</a:t>
            </a:r>
            <a:endParaRPr lang="en-US" sz="3200" dirty="0"/>
          </a:p>
        </p:txBody>
      </p:sp>
      <p:pic>
        <p:nvPicPr>
          <p:cNvPr id="5" name="Picture 4">
            <a:extLst>
              <a:ext uri="{FF2B5EF4-FFF2-40B4-BE49-F238E27FC236}">
                <a16:creationId xmlns:a16="http://schemas.microsoft.com/office/drawing/2014/main" id="{F48B6C9A-259D-400A-9CE0-3E2E2B574102}"/>
              </a:ext>
            </a:extLst>
          </p:cNvPr>
          <p:cNvPicPr/>
          <p:nvPr/>
        </p:nvPicPr>
        <p:blipFill rotWithShape="1">
          <a:blip r:embed="rId3"/>
          <a:srcRect l="36921" t="32922" r="38195" b="21296"/>
          <a:stretch/>
        </p:blipFill>
        <p:spPr bwMode="auto">
          <a:xfrm>
            <a:off x="2154010" y="890270"/>
            <a:ext cx="9070324" cy="5216616"/>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8DAFF8D0-3F62-440B-A026-02B60E488ADD}"/>
              </a:ext>
            </a:extLst>
          </p:cNvPr>
          <p:cNvSpPr txBox="1"/>
          <p:nvPr/>
        </p:nvSpPr>
        <p:spPr>
          <a:xfrm>
            <a:off x="967666" y="890270"/>
            <a:ext cx="679994" cy="369332"/>
          </a:xfrm>
          <a:prstGeom prst="rect">
            <a:avLst/>
          </a:prstGeom>
          <a:noFill/>
        </p:spPr>
        <p:txBody>
          <a:bodyPr wrap="none" rtlCol="0">
            <a:spAutoFit/>
          </a:bodyPr>
          <a:lstStyle/>
          <a:p>
            <a:r>
              <a:rPr lang="en-US" dirty="0"/>
              <a:t>Fig. 1</a:t>
            </a:r>
          </a:p>
        </p:txBody>
      </p:sp>
    </p:spTree>
    <p:extLst>
      <p:ext uri="{BB962C8B-B14F-4D97-AF65-F5344CB8AC3E}">
        <p14:creationId xmlns:p14="http://schemas.microsoft.com/office/powerpoint/2010/main" val="2302730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0661A-954B-4B4C-90BD-8EBE9B345B9B}"/>
              </a:ext>
            </a:extLst>
          </p:cNvPr>
          <p:cNvSpPr>
            <a:spLocks noGrp="1"/>
          </p:cNvSpPr>
          <p:nvPr>
            <p:ph type="title"/>
          </p:nvPr>
        </p:nvSpPr>
        <p:spPr/>
        <p:txBody>
          <a:bodyPr/>
          <a:lstStyle/>
          <a:p>
            <a:pPr algn="ctr"/>
            <a:r>
              <a:rPr lang="en-US" b="1" dirty="0"/>
              <a:t>Vector Representation of Data</a:t>
            </a:r>
          </a:p>
        </p:txBody>
      </p:sp>
    </p:spTree>
    <p:extLst>
      <p:ext uri="{BB962C8B-B14F-4D97-AF65-F5344CB8AC3E}">
        <p14:creationId xmlns:p14="http://schemas.microsoft.com/office/powerpoint/2010/main" val="402508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F22B39-D6EF-4070-9831-4BB0C3FD9360}"/>
              </a:ext>
            </a:extLst>
          </p:cNvPr>
          <p:cNvPicPr/>
          <p:nvPr/>
        </p:nvPicPr>
        <p:blipFill rotWithShape="1">
          <a:blip r:embed="rId3"/>
          <a:srcRect l="37509" t="29219" r="51094" b="47648"/>
          <a:stretch/>
        </p:blipFill>
        <p:spPr bwMode="auto">
          <a:xfrm>
            <a:off x="1052014" y="925423"/>
            <a:ext cx="3536315" cy="2922814"/>
          </a:xfrm>
          <a:prstGeom prst="rect">
            <a:avLst/>
          </a:prstGeom>
          <a:ln w="3175">
            <a:solidFill>
              <a:schemeClr val="tx1"/>
            </a:solid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87F22B39-D6EF-4070-9831-4BB0C3FD9360}"/>
              </a:ext>
            </a:extLst>
          </p:cNvPr>
          <p:cNvPicPr/>
          <p:nvPr/>
        </p:nvPicPr>
        <p:blipFill rotWithShape="1">
          <a:blip r:embed="rId3"/>
          <a:srcRect l="51168" t="28763" r="37946" b="47656"/>
          <a:stretch/>
        </p:blipFill>
        <p:spPr bwMode="auto">
          <a:xfrm>
            <a:off x="6926780" y="996427"/>
            <a:ext cx="3536315" cy="2868675"/>
          </a:xfrm>
          <a:prstGeom prst="rect">
            <a:avLst/>
          </a:prstGeom>
          <a:ln w="3175">
            <a:solidFill>
              <a:schemeClr val="tx1"/>
            </a:solid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87F22B39-D6EF-4070-9831-4BB0C3FD9360}"/>
              </a:ext>
            </a:extLst>
          </p:cNvPr>
          <p:cNvPicPr/>
          <p:nvPr/>
        </p:nvPicPr>
        <p:blipFill rotWithShape="1">
          <a:blip r:embed="rId3"/>
          <a:srcRect l="37939" t="59142" r="52138" b="11377"/>
          <a:stretch/>
        </p:blipFill>
        <p:spPr bwMode="auto">
          <a:xfrm>
            <a:off x="1052014" y="4062320"/>
            <a:ext cx="3536315" cy="2583407"/>
          </a:xfrm>
          <a:prstGeom prst="rect">
            <a:avLst/>
          </a:prstGeom>
          <a:ln w="3175">
            <a:solidFill>
              <a:schemeClr val="tx1"/>
            </a:solid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7F22B39-D6EF-4070-9831-4BB0C3FD9360}"/>
              </a:ext>
            </a:extLst>
          </p:cNvPr>
          <p:cNvPicPr/>
          <p:nvPr/>
        </p:nvPicPr>
        <p:blipFill rotWithShape="1">
          <a:blip r:embed="rId3"/>
          <a:srcRect l="50387" t="59825" r="35943" b="9894"/>
          <a:stretch/>
        </p:blipFill>
        <p:spPr bwMode="auto">
          <a:xfrm>
            <a:off x="6915738" y="4062322"/>
            <a:ext cx="3536315" cy="2583405"/>
          </a:xfrm>
          <a:prstGeom prst="rect">
            <a:avLst/>
          </a:prstGeom>
          <a:ln w="3175">
            <a:solidFill>
              <a:schemeClr val="tx1"/>
            </a:solid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8D0B8024-9472-43D6-8FED-A6312C4DE85B}"/>
              </a:ext>
            </a:extLst>
          </p:cNvPr>
          <p:cNvSpPr txBox="1"/>
          <p:nvPr/>
        </p:nvSpPr>
        <p:spPr>
          <a:xfrm>
            <a:off x="132206" y="294986"/>
            <a:ext cx="679994" cy="369332"/>
          </a:xfrm>
          <a:prstGeom prst="rect">
            <a:avLst/>
          </a:prstGeom>
          <a:noFill/>
        </p:spPr>
        <p:txBody>
          <a:bodyPr wrap="none" rtlCol="0">
            <a:spAutoFit/>
          </a:bodyPr>
          <a:lstStyle/>
          <a:p>
            <a:r>
              <a:rPr lang="en-US" dirty="0"/>
              <a:t>Fig. 2</a:t>
            </a:r>
          </a:p>
        </p:txBody>
      </p:sp>
      <p:sp>
        <p:nvSpPr>
          <p:cNvPr id="7" name="TextBox 6">
            <a:extLst>
              <a:ext uri="{FF2B5EF4-FFF2-40B4-BE49-F238E27FC236}">
                <a16:creationId xmlns:a16="http://schemas.microsoft.com/office/drawing/2014/main" id="{2D6A42E9-3FCD-4874-AEE6-045434CA6238}"/>
              </a:ext>
            </a:extLst>
          </p:cNvPr>
          <p:cNvSpPr txBox="1"/>
          <p:nvPr/>
        </p:nvSpPr>
        <p:spPr>
          <a:xfrm>
            <a:off x="582091" y="4431652"/>
            <a:ext cx="454479" cy="369332"/>
          </a:xfrm>
          <a:prstGeom prst="rect">
            <a:avLst/>
          </a:prstGeom>
          <a:noFill/>
        </p:spPr>
        <p:txBody>
          <a:bodyPr wrap="square" rtlCol="0">
            <a:spAutoFit/>
          </a:bodyPr>
          <a:lstStyle/>
          <a:p>
            <a:r>
              <a:rPr lang="en-US" dirty="0"/>
              <a:t>B.</a:t>
            </a:r>
          </a:p>
        </p:txBody>
      </p:sp>
      <p:sp>
        <p:nvSpPr>
          <p:cNvPr id="8" name="TextBox 7">
            <a:extLst>
              <a:ext uri="{FF2B5EF4-FFF2-40B4-BE49-F238E27FC236}">
                <a16:creationId xmlns:a16="http://schemas.microsoft.com/office/drawing/2014/main" id="{881369BC-8643-4F3F-AD16-688FC9126DBF}"/>
              </a:ext>
            </a:extLst>
          </p:cNvPr>
          <p:cNvSpPr txBox="1"/>
          <p:nvPr/>
        </p:nvSpPr>
        <p:spPr>
          <a:xfrm>
            <a:off x="584960" y="954840"/>
            <a:ext cx="454479" cy="369332"/>
          </a:xfrm>
          <a:prstGeom prst="rect">
            <a:avLst/>
          </a:prstGeom>
          <a:noFill/>
        </p:spPr>
        <p:txBody>
          <a:bodyPr wrap="square" rtlCol="0">
            <a:spAutoFit/>
          </a:bodyPr>
          <a:lstStyle/>
          <a:p>
            <a:r>
              <a:rPr lang="en-US" dirty="0"/>
              <a:t>A.</a:t>
            </a:r>
          </a:p>
        </p:txBody>
      </p:sp>
      <p:sp>
        <p:nvSpPr>
          <p:cNvPr id="9" name="TextBox 8">
            <a:extLst>
              <a:ext uri="{FF2B5EF4-FFF2-40B4-BE49-F238E27FC236}">
                <a16:creationId xmlns:a16="http://schemas.microsoft.com/office/drawing/2014/main" id="{7A834FFE-F9C2-4018-A17D-AA600A876C7E}"/>
              </a:ext>
            </a:extLst>
          </p:cNvPr>
          <p:cNvSpPr txBox="1"/>
          <p:nvPr/>
        </p:nvSpPr>
        <p:spPr>
          <a:xfrm>
            <a:off x="6358283" y="4246986"/>
            <a:ext cx="454479" cy="369332"/>
          </a:xfrm>
          <a:prstGeom prst="rect">
            <a:avLst/>
          </a:prstGeom>
          <a:noFill/>
        </p:spPr>
        <p:txBody>
          <a:bodyPr wrap="square" rtlCol="0">
            <a:spAutoFit/>
          </a:bodyPr>
          <a:lstStyle/>
          <a:p>
            <a:r>
              <a:rPr lang="en-US" dirty="0"/>
              <a:t>C.</a:t>
            </a:r>
          </a:p>
        </p:txBody>
      </p:sp>
      <p:sp>
        <p:nvSpPr>
          <p:cNvPr id="10" name="TextBox 9">
            <a:extLst>
              <a:ext uri="{FF2B5EF4-FFF2-40B4-BE49-F238E27FC236}">
                <a16:creationId xmlns:a16="http://schemas.microsoft.com/office/drawing/2014/main" id="{39165357-EA4A-4D02-901C-0814BD033EA1}"/>
              </a:ext>
            </a:extLst>
          </p:cNvPr>
          <p:cNvSpPr txBox="1"/>
          <p:nvPr/>
        </p:nvSpPr>
        <p:spPr>
          <a:xfrm>
            <a:off x="6358284" y="954840"/>
            <a:ext cx="454479" cy="369332"/>
          </a:xfrm>
          <a:prstGeom prst="rect">
            <a:avLst/>
          </a:prstGeom>
          <a:noFill/>
        </p:spPr>
        <p:txBody>
          <a:bodyPr wrap="square" rtlCol="0">
            <a:spAutoFit/>
          </a:bodyPr>
          <a:lstStyle/>
          <a:p>
            <a:r>
              <a:rPr lang="en-US" dirty="0"/>
              <a:t>D.</a:t>
            </a:r>
          </a:p>
        </p:txBody>
      </p:sp>
      <p:sp>
        <p:nvSpPr>
          <p:cNvPr id="11" name="TextBox 10">
            <a:extLst>
              <a:ext uri="{FF2B5EF4-FFF2-40B4-BE49-F238E27FC236}">
                <a16:creationId xmlns:a16="http://schemas.microsoft.com/office/drawing/2014/main" id="{A1C43CE7-F2DE-4C92-9F60-4AEC0D4450DA}"/>
              </a:ext>
            </a:extLst>
          </p:cNvPr>
          <p:cNvSpPr txBox="1"/>
          <p:nvPr/>
        </p:nvSpPr>
        <p:spPr>
          <a:xfrm>
            <a:off x="1273629" y="294986"/>
            <a:ext cx="5653151" cy="646331"/>
          </a:xfrm>
          <a:prstGeom prst="rect">
            <a:avLst/>
          </a:prstGeom>
          <a:noFill/>
        </p:spPr>
        <p:txBody>
          <a:bodyPr wrap="none" rtlCol="0">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Word2Vec</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an open-source program invented by Google.</a:t>
            </a:r>
          </a:p>
          <a:p>
            <a:endParaRPr lang="en-US" dirty="0"/>
          </a:p>
        </p:txBody>
      </p:sp>
    </p:spTree>
    <p:extLst>
      <p:ext uri="{BB962C8B-B14F-4D97-AF65-F5344CB8AC3E}">
        <p14:creationId xmlns:p14="http://schemas.microsoft.com/office/powerpoint/2010/main" val="130820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0F12B-A12A-43D0-AD6C-4906283106C9}"/>
              </a:ext>
            </a:extLst>
          </p:cNvPr>
          <p:cNvPicPr>
            <a:picLocks noChangeAspect="1"/>
          </p:cNvPicPr>
          <p:nvPr/>
        </p:nvPicPr>
        <p:blipFill>
          <a:blip r:embed="rId3"/>
          <a:stretch>
            <a:fillRect/>
          </a:stretch>
        </p:blipFill>
        <p:spPr>
          <a:xfrm>
            <a:off x="226315" y="1646803"/>
            <a:ext cx="11739370" cy="2279346"/>
          </a:xfrm>
          <a:prstGeom prst="rect">
            <a:avLst/>
          </a:prstGeom>
        </p:spPr>
      </p:pic>
      <p:sp>
        <p:nvSpPr>
          <p:cNvPr id="8" name="TextBox 7">
            <a:extLst>
              <a:ext uri="{FF2B5EF4-FFF2-40B4-BE49-F238E27FC236}">
                <a16:creationId xmlns:a16="http://schemas.microsoft.com/office/drawing/2014/main" id="{4B205139-FF0B-413E-8F76-940C7B227AAA}"/>
              </a:ext>
            </a:extLst>
          </p:cNvPr>
          <p:cNvSpPr txBox="1"/>
          <p:nvPr/>
        </p:nvSpPr>
        <p:spPr>
          <a:xfrm>
            <a:off x="226315" y="834501"/>
            <a:ext cx="679994" cy="369332"/>
          </a:xfrm>
          <a:prstGeom prst="rect">
            <a:avLst/>
          </a:prstGeom>
          <a:noFill/>
        </p:spPr>
        <p:txBody>
          <a:bodyPr wrap="none" rtlCol="0">
            <a:spAutoFit/>
          </a:bodyPr>
          <a:lstStyle/>
          <a:p>
            <a:r>
              <a:rPr lang="en-US" dirty="0"/>
              <a:t>Fig. 3</a:t>
            </a:r>
          </a:p>
        </p:txBody>
      </p:sp>
      <p:sp>
        <p:nvSpPr>
          <p:cNvPr id="11" name="TextBox 10">
            <a:extLst>
              <a:ext uri="{FF2B5EF4-FFF2-40B4-BE49-F238E27FC236}">
                <a16:creationId xmlns:a16="http://schemas.microsoft.com/office/drawing/2014/main" id="{E2884B19-282C-4328-93B4-445DFD1D5B2C}"/>
              </a:ext>
            </a:extLst>
          </p:cNvPr>
          <p:cNvSpPr txBox="1"/>
          <p:nvPr/>
        </p:nvSpPr>
        <p:spPr>
          <a:xfrm>
            <a:off x="2045770" y="163328"/>
            <a:ext cx="6931256" cy="369332"/>
          </a:xfrm>
          <a:prstGeom prst="rect">
            <a:avLst/>
          </a:prstGeom>
          <a:noFill/>
        </p:spPr>
        <p:txBody>
          <a:bodyPr wrap="none" rtlCol="0">
            <a:spAutoFit/>
          </a:bodyPr>
          <a:lstStyle/>
          <a:p>
            <a:r>
              <a:rPr lang="en-US" dirty="0"/>
              <a:t>Two examples of the representation of words by Machine Learning (ML)</a:t>
            </a:r>
          </a:p>
        </p:txBody>
      </p:sp>
    </p:spTree>
    <p:extLst>
      <p:ext uri="{BB962C8B-B14F-4D97-AF65-F5344CB8AC3E}">
        <p14:creationId xmlns:p14="http://schemas.microsoft.com/office/powerpoint/2010/main" val="2661571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5343AE-7F2E-4F17-81E6-1F8F65509EA0}"/>
              </a:ext>
            </a:extLst>
          </p:cNvPr>
          <p:cNvPicPr>
            <a:picLocks noChangeAspect="1"/>
          </p:cNvPicPr>
          <p:nvPr/>
        </p:nvPicPr>
        <p:blipFill>
          <a:blip r:embed="rId3"/>
          <a:stretch>
            <a:fillRect/>
          </a:stretch>
        </p:blipFill>
        <p:spPr>
          <a:xfrm>
            <a:off x="1469819" y="1488402"/>
            <a:ext cx="10503205" cy="3083597"/>
          </a:xfrm>
          <a:prstGeom prst="rect">
            <a:avLst/>
          </a:prstGeom>
        </p:spPr>
      </p:pic>
      <p:sp>
        <p:nvSpPr>
          <p:cNvPr id="3" name="TextBox 2">
            <a:extLst>
              <a:ext uri="{FF2B5EF4-FFF2-40B4-BE49-F238E27FC236}">
                <a16:creationId xmlns:a16="http://schemas.microsoft.com/office/drawing/2014/main" id="{38BB94C7-3943-429A-9593-7C453BC96A1E}"/>
              </a:ext>
            </a:extLst>
          </p:cNvPr>
          <p:cNvSpPr txBox="1"/>
          <p:nvPr/>
        </p:nvSpPr>
        <p:spPr>
          <a:xfrm>
            <a:off x="886732" y="558384"/>
            <a:ext cx="679994" cy="369332"/>
          </a:xfrm>
          <a:prstGeom prst="rect">
            <a:avLst/>
          </a:prstGeom>
          <a:noFill/>
        </p:spPr>
        <p:txBody>
          <a:bodyPr wrap="none" rtlCol="0">
            <a:spAutoFit/>
          </a:bodyPr>
          <a:lstStyle/>
          <a:p>
            <a:r>
              <a:rPr lang="en-US" dirty="0"/>
              <a:t>Fig. 4</a:t>
            </a:r>
          </a:p>
        </p:txBody>
      </p:sp>
    </p:spTree>
    <p:extLst>
      <p:ext uri="{BB962C8B-B14F-4D97-AF65-F5344CB8AC3E}">
        <p14:creationId xmlns:p14="http://schemas.microsoft.com/office/powerpoint/2010/main" val="2496823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424AA-4CA9-4D41-A326-A71C4380EC62}"/>
              </a:ext>
            </a:extLst>
          </p:cNvPr>
          <p:cNvSpPr>
            <a:spLocks noGrp="1"/>
          </p:cNvSpPr>
          <p:nvPr>
            <p:ph type="title"/>
          </p:nvPr>
        </p:nvSpPr>
        <p:spPr/>
        <p:txBody>
          <a:bodyPr/>
          <a:lstStyle/>
          <a:p>
            <a:pPr algn="ctr"/>
            <a:r>
              <a:rPr lang="en-US" b="1" dirty="0"/>
              <a:t>N-Gram Analysis in NLP</a:t>
            </a:r>
          </a:p>
        </p:txBody>
      </p:sp>
    </p:spTree>
    <p:extLst>
      <p:ext uri="{BB962C8B-B14F-4D97-AF65-F5344CB8AC3E}">
        <p14:creationId xmlns:p14="http://schemas.microsoft.com/office/powerpoint/2010/main" val="737419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1892</TotalTime>
  <Words>3056</Words>
  <Application>Microsoft Office PowerPoint</Application>
  <PresentationFormat>Widescreen</PresentationFormat>
  <Paragraphs>218</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Merriweather</vt:lpstr>
      <vt:lpstr>Roboto</vt:lpstr>
      <vt:lpstr>Source Sans Pro</vt:lpstr>
      <vt:lpstr>Symbol</vt:lpstr>
      <vt:lpstr>Office Theme</vt:lpstr>
      <vt:lpstr>Word2Vec: Natural Language Processing</vt:lpstr>
      <vt:lpstr>Table of Contents</vt:lpstr>
      <vt:lpstr>Types of Data</vt:lpstr>
      <vt:lpstr>Natural Language Processing : Basics to Advanced with practical implementation using Python, TensorFlow, spaCy, gensim</vt:lpstr>
      <vt:lpstr>Vector Representation of Data</vt:lpstr>
      <vt:lpstr>PowerPoint Presentation</vt:lpstr>
      <vt:lpstr>PowerPoint Presentation</vt:lpstr>
      <vt:lpstr>PowerPoint Presentation</vt:lpstr>
      <vt:lpstr>N-Gram Analysis in NLP</vt:lpstr>
      <vt:lpstr>PowerPoint Presentation</vt:lpstr>
      <vt:lpstr>PowerPoint Presentation</vt:lpstr>
      <vt:lpstr>PowerPoint Presentation</vt:lpstr>
      <vt:lpstr>PowerPoint Presentation</vt:lpstr>
      <vt:lpstr>PowerPoint Presentation</vt:lpstr>
      <vt:lpstr>Information Entropy Rules</vt:lpstr>
      <vt:lpstr>PowerPoint Presentation</vt:lpstr>
      <vt:lpstr>Negativity and Machine Learning</vt:lpstr>
      <vt:lpstr>PowerPoint Presentation</vt:lpstr>
      <vt:lpstr>PowerPoint Presentation</vt:lpstr>
      <vt:lpstr>PowerPoint Presentation</vt:lpstr>
      <vt:lpstr>PowerPoint Presentation</vt:lpstr>
      <vt:lpstr>PowerPoint Presentation</vt:lpstr>
      <vt:lpstr>PowerPoint Presentation</vt:lpstr>
      <vt:lpstr>Nirvana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 Basics to Advanced with practical implementation using Python, TensorFlow, spaCy, gensim </dc:title>
  <dc:creator>Houze, Thomas (NIH/NIAID) [E]</dc:creator>
  <cp:lastModifiedBy>Houze, Thomas (NIH/NIAID) [E]</cp:lastModifiedBy>
  <cp:revision>94</cp:revision>
  <dcterms:created xsi:type="dcterms:W3CDTF">2022-02-05T16:28:55Z</dcterms:created>
  <dcterms:modified xsi:type="dcterms:W3CDTF">2022-02-09T21:01:31Z</dcterms:modified>
</cp:coreProperties>
</file>